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61" r:id="rId4"/>
    <p:sldId id="258" r:id="rId5"/>
    <p:sldId id="262" r:id="rId6"/>
    <p:sldId id="263" r:id="rId7"/>
    <p:sldId id="270" r:id="rId8"/>
    <p:sldId id="264" r:id="rId9"/>
    <p:sldId id="266" r:id="rId10"/>
    <p:sldId id="267" r:id="rId11"/>
    <p:sldId id="265" r:id="rId12"/>
    <p:sldId id="271" r:id="rId13"/>
    <p:sldId id="268" r:id="rId14"/>
    <p:sldId id="269" r:id="rId15"/>
    <p:sldId id="259" r:id="rId16"/>
    <p:sldId id="272" r:id="rId17"/>
    <p:sldId id="273" r:id="rId18"/>
    <p:sldId id="274" r:id="rId19"/>
    <p:sldId id="288" r:id="rId20"/>
    <p:sldId id="276" r:id="rId21"/>
    <p:sldId id="277" r:id="rId22"/>
    <p:sldId id="278" r:id="rId23"/>
    <p:sldId id="279" r:id="rId24"/>
    <p:sldId id="286" r:id="rId25"/>
    <p:sldId id="280" r:id="rId26"/>
    <p:sldId id="287" r:id="rId27"/>
    <p:sldId id="282" r:id="rId28"/>
    <p:sldId id="281" r:id="rId29"/>
    <p:sldId id="283" r:id="rId30"/>
    <p:sldId id="284" r:id="rId31"/>
    <p:sldId id="285" r:id="rId32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1305" autoAdjust="0"/>
  </p:normalViewPr>
  <p:slideViewPr>
    <p:cSldViewPr snapToGrid="0">
      <p:cViewPr varScale="1">
        <p:scale>
          <a:sx n="121" d="100"/>
          <a:sy n="121" d="100"/>
        </p:scale>
        <p:origin x="126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DF2A4D-67D5-43E7-8E85-B7DFF01BFD1E}" type="datetimeFigureOut">
              <a:rPr lang="ko-KR" altLang="en-US" smtClean="0"/>
              <a:t>2024-07-01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F7290C-9E4C-42E5-B34D-22236E836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993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7290C-9E4C-42E5-B34D-22236E83623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0277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7290C-9E4C-42E5-B34D-22236E83623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5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7290C-9E4C-42E5-B34D-22236E83623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7744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7290C-9E4C-42E5-B34D-22236E83623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350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7290C-9E4C-42E5-B34D-22236E83623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4253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7290C-9E4C-42E5-B34D-22236E83623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198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7290C-9E4C-42E5-B34D-22236E83623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7567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7290C-9E4C-42E5-B34D-22236E83623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2301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7290C-9E4C-42E5-B34D-22236E83623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8667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7290C-9E4C-42E5-B34D-22236E83623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598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7290C-9E4C-42E5-B34D-22236E83623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21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7290C-9E4C-42E5-B34D-22236E83623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575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7290C-9E4C-42E5-B34D-22236E83623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7055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7290C-9E4C-42E5-B34D-22236E83623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1741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7290C-9E4C-42E5-B34D-22236E83623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4704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7290C-9E4C-42E5-B34D-22236E83623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4918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7290C-9E4C-42E5-B34D-22236E83623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0167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7290C-9E4C-42E5-B34D-22236E83623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849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7290C-9E4C-42E5-B34D-22236E83623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8337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7290C-9E4C-42E5-B34D-22236E83623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0603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7290C-9E4C-42E5-B34D-22236E83623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7758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7290C-9E4C-42E5-B34D-22236E83623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005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7290C-9E4C-42E5-B34D-22236E83623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4939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7290C-9E4C-42E5-B34D-22236E83623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4022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7290C-9E4C-42E5-B34D-22236E83623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834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7290C-9E4C-42E5-B34D-22236E83623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434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7290C-9E4C-42E5-B34D-22236E83623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302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7290C-9E4C-42E5-B34D-22236E83623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259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7290C-9E4C-42E5-B34D-22236E83623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578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7290C-9E4C-42E5-B34D-22236E83623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371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7290C-9E4C-42E5-B34D-22236E83623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384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video game&#10;&#10;Description automatically generated">
            <a:extLst>
              <a:ext uri="{FF2B5EF4-FFF2-40B4-BE49-F238E27FC236}">
                <a16:creationId xmlns:a16="http://schemas.microsoft.com/office/drawing/2014/main" id="{A7E7B8D9-215B-B581-8410-96BDDC0D81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" y="0"/>
            <a:ext cx="12178469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1F478-705E-5BC9-8013-2066B3F4D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2215-0F0B-4F93-8066-C6673B4CA5D1}" type="datetimeFigureOut">
              <a:rPr lang="en-CA" smtClean="0"/>
              <a:t>2024-07-01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DDC76-BDB9-37F0-8101-3EBC10937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C7E64-1690-A248-F715-BEA07BDFE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6E563-B92E-416B-A30B-7A71F9DC7940}" type="slidenum">
              <a:rPr lang="en-CA" smtClean="0"/>
              <a:t>‹#›</a:t>
            </a:fld>
            <a:endParaRPr lang="en-CA"/>
          </a:p>
        </p:txBody>
      </p:sp>
      <p:pic>
        <p:nvPicPr>
          <p:cNvPr id="10" name="Picture 9" descr="A blue and white logo&#10;&#10;Description automatically generated">
            <a:extLst>
              <a:ext uri="{FF2B5EF4-FFF2-40B4-BE49-F238E27FC236}">
                <a16:creationId xmlns:a16="http://schemas.microsoft.com/office/drawing/2014/main" id="{D187493D-8E37-CE6F-E1EB-743DF396FF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857" y="565484"/>
            <a:ext cx="7362285" cy="241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052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45247FDA-DC12-BB7C-C4DF-98EB5E9053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0B0C9B-0838-C9DC-4423-E25E926B00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1684421"/>
            <a:ext cx="11554326" cy="1873668"/>
          </a:xfrm>
        </p:spPr>
        <p:txBody>
          <a:bodyPr anchor="ctr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EF1011-B5F5-4822-2A50-ACB108A936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842" y="3777968"/>
            <a:ext cx="11554326" cy="1299358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pic>
        <p:nvPicPr>
          <p:cNvPr id="11" name="Picture 10" descr="A white figure with blue and green squares&#10;&#10;Description automatically generated">
            <a:extLst>
              <a:ext uri="{FF2B5EF4-FFF2-40B4-BE49-F238E27FC236}">
                <a16:creationId xmlns:a16="http://schemas.microsoft.com/office/drawing/2014/main" id="{7CD2DDEB-FB45-7638-2C20-7E9933942D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42" y="444881"/>
            <a:ext cx="3100136" cy="101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35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BBF3BB49-0F83-E54F-3E8B-2509B63F5A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2457C2D-34A0-FC00-9148-3F091019F9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0B0C9B-0838-C9DC-4423-E25E926B00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492166"/>
            <a:ext cx="11554326" cy="1873668"/>
          </a:xfrm>
        </p:spPr>
        <p:txBody>
          <a:bodyPr anchor="ctr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EBB02CB-1755-3772-B662-54B1AFDCE6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91" r="-655"/>
          <a:stretch/>
        </p:blipFill>
        <p:spPr>
          <a:xfrm>
            <a:off x="0" y="0"/>
            <a:ext cx="12332368" cy="137194"/>
          </a:xfrm>
          <a:prstGeom prst="rect">
            <a:avLst/>
          </a:prstGeom>
        </p:spPr>
      </p:pic>
      <p:pic>
        <p:nvPicPr>
          <p:cNvPr id="5" name="Picture 4" descr="A white figure with blue and green squares&#10;&#10;Description automatically generated">
            <a:extLst>
              <a:ext uri="{FF2B5EF4-FFF2-40B4-BE49-F238E27FC236}">
                <a16:creationId xmlns:a16="http://schemas.microsoft.com/office/drawing/2014/main" id="{A6174E0D-8207-8F3F-9314-552D16A17A3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466" y="287784"/>
            <a:ext cx="1500667" cy="49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89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E1ABA3C6-C8F2-D101-8AD4-A748ADE245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9384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583B23-C6AA-16C2-F243-4E28E44B4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520" y="136525"/>
            <a:ext cx="10317079" cy="801938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384F6-125F-C555-DD1C-8105443C5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520" y="1203742"/>
            <a:ext cx="11742468" cy="4850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BB1C0-EDC8-36D9-A3F6-FA2AEFD10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7788" y="6260727"/>
            <a:ext cx="2743200" cy="365125"/>
          </a:xfrm>
        </p:spPr>
        <p:txBody>
          <a:bodyPr/>
          <a:lstStyle/>
          <a:p>
            <a:fld id="{9686E563-B92E-416B-A30B-7A71F9DC7940}" type="slidenum">
              <a:rPr lang="en-CA" smtClean="0"/>
              <a:t>‹#›</a:t>
            </a:fld>
            <a:endParaRPr lang="en-CA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41CCAE1-73A9-7055-53CC-835A983D48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91" r="-655"/>
          <a:stretch/>
        </p:blipFill>
        <p:spPr>
          <a:xfrm>
            <a:off x="0" y="0"/>
            <a:ext cx="12332368" cy="137194"/>
          </a:xfrm>
          <a:prstGeom prst="rect">
            <a:avLst/>
          </a:prstGeom>
        </p:spPr>
      </p:pic>
      <p:pic>
        <p:nvPicPr>
          <p:cNvPr id="16" name="Picture 15" descr="A white figure with blue and green squares&#10;&#10;Description automatically generated">
            <a:extLst>
              <a:ext uri="{FF2B5EF4-FFF2-40B4-BE49-F238E27FC236}">
                <a16:creationId xmlns:a16="http://schemas.microsoft.com/office/drawing/2014/main" id="{F5414C53-834B-D146-4640-F59B4DD4446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466" y="287784"/>
            <a:ext cx="1500667" cy="49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13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E1ABA3C6-C8F2-D101-8AD4-A748ADE245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9384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583B23-C6AA-16C2-F243-4E28E44B4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520" y="136525"/>
            <a:ext cx="10317079" cy="801938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384F6-125F-C555-DD1C-8105443C5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520" y="1203742"/>
            <a:ext cx="5724162" cy="4850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BB1C0-EDC8-36D9-A3F6-FA2AEFD10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7788" y="6260727"/>
            <a:ext cx="2743200" cy="365125"/>
          </a:xfrm>
        </p:spPr>
        <p:txBody>
          <a:bodyPr/>
          <a:lstStyle/>
          <a:p>
            <a:fld id="{9686E563-B92E-416B-A30B-7A71F9DC7940}" type="slidenum">
              <a:rPr lang="en-CA" smtClean="0"/>
              <a:t>‹#›</a:t>
            </a:fld>
            <a:endParaRPr lang="en-CA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41CCAE1-73A9-7055-53CC-835A983D48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91" r="-655"/>
          <a:stretch/>
        </p:blipFill>
        <p:spPr>
          <a:xfrm>
            <a:off x="0" y="0"/>
            <a:ext cx="12332368" cy="137194"/>
          </a:xfrm>
          <a:prstGeom prst="rect">
            <a:avLst/>
          </a:prstGeom>
        </p:spPr>
      </p:pic>
      <p:pic>
        <p:nvPicPr>
          <p:cNvPr id="16" name="Picture 15" descr="A white figure with blue and green squares&#10;&#10;Description automatically generated">
            <a:extLst>
              <a:ext uri="{FF2B5EF4-FFF2-40B4-BE49-F238E27FC236}">
                <a16:creationId xmlns:a16="http://schemas.microsoft.com/office/drawing/2014/main" id="{F5414C53-834B-D146-4640-F59B4DD4446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466" y="287784"/>
            <a:ext cx="1500667" cy="493582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11DF1ED-A65B-C4A3-DA98-F03967C3E39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10941" y="1203741"/>
            <a:ext cx="5724162" cy="4850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4543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0BE35F-4287-5744-A868-F0820E2F0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B2215-0F0B-4F93-8066-C6673B4CA5D1}" type="datetimeFigureOut">
              <a:rPr lang="en-CA" smtClean="0"/>
              <a:t>2024-07-01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5B404B-DB2C-7D8E-9196-29657F7CD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6ED14-B6B8-3E42-5EDB-10B1DB783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6E563-B92E-416B-A30B-7A71F9DC79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9980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E983F3-495F-9F0A-CFD4-38E3FC97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FAA6D1-E49A-113F-F4EE-BEDE0EE097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2AD95C-0A43-E0A2-D34B-354DED4324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3B2215-0F0B-4F93-8066-C6673B4CA5D1}" type="datetimeFigureOut">
              <a:rPr lang="en-CA" smtClean="0"/>
              <a:t>2024-07-01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4EE45-AD5E-F131-2107-08A26ED2E1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58A44-3A54-4D33-9B05-A53A6509A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86E563-B92E-416B-A30B-7A71F9DC79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42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8" r:id="rId3"/>
    <p:sldLayoutId id="2147483650" r:id="rId4"/>
    <p:sldLayoutId id="2147483657" r:id="rId5"/>
    <p:sldLayoutId id="214748365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50.png"/><Relationship Id="rId4" Type="http://schemas.openxmlformats.org/officeDocument/2006/relationships/image" Target="../media/image7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0B9809D-BFDB-4E25-9405-0077F362C954}"/>
              </a:ext>
            </a:extLst>
          </p:cNvPr>
          <p:cNvSpPr/>
          <p:nvPr/>
        </p:nvSpPr>
        <p:spPr>
          <a:xfrm>
            <a:off x="6193477" y="4487322"/>
            <a:ext cx="5998523" cy="195967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altLang="ko-KR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2060"/>
                </a:solidFill>
                <a:latin typeface="+mj-lt"/>
                <a:ea typeface="G마켓 산스 TTF Medium" panose="02000000000000000000" pitchFamily="2" charset="-127"/>
              </a:rPr>
              <a:t>2024. 7. 8. / Use R! 2024</a:t>
            </a:r>
          </a:p>
          <a:p>
            <a:pPr algn="r">
              <a:lnSpc>
                <a:spcPct val="150000"/>
              </a:lnSpc>
            </a:pPr>
            <a:r>
              <a:rPr lang="en-US" altLang="ko-KR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2060"/>
                </a:solidFill>
                <a:latin typeface="+mj-lt"/>
                <a:ea typeface="G마켓 산스 TTF Medium" panose="02000000000000000000" pitchFamily="2" charset="-127"/>
              </a:rPr>
              <a:t>Korea Institute of Ocean Science &amp; Technology(KIOST)</a:t>
            </a:r>
          </a:p>
          <a:p>
            <a:pPr algn="r">
              <a:lnSpc>
                <a:spcPct val="150000"/>
              </a:lnSpc>
            </a:pPr>
            <a:r>
              <a:rPr lang="en-US" altLang="ko-KR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2060"/>
                </a:solidFill>
                <a:latin typeface="+mj-lt"/>
                <a:ea typeface="G마켓 산스 TTF Medium" panose="02000000000000000000" pitchFamily="2" charset="-127"/>
              </a:rPr>
              <a:t>Marine Bigdata &amp; A.I. Center</a:t>
            </a:r>
          </a:p>
          <a:p>
            <a:pPr algn="r">
              <a:lnSpc>
                <a:spcPct val="150000"/>
              </a:lnSpc>
            </a:pPr>
            <a:r>
              <a:rPr lang="en-US" altLang="ko-KR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2060"/>
                </a:solidFill>
                <a:latin typeface="+mj-lt"/>
                <a:ea typeface="G마켓 산스 TTF Medium" panose="02000000000000000000" pitchFamily="2" charset="-127"/>
              </a:rPr>
              <a:t>Gi-</a:t>
            </a:r>
            <a:r>
              <a:rPr lang="en-US" altLang="ko-KR" kern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2060"/>
                </a:solidFill>
                <a:latin typeface="+mj-lt"/>
                <a:ea typeface="G마켓 산스 TTF Medium" panose="02000000000000000000" pitchFamily="2" charset="-127"/>
              </a:rPr>
              <a:t>Seop</a:t>
            </a:r>
            <a:r>
              <a:rPr lang="en-US" altLang="ko-KR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2060"/>
                </a:solidFill>
                <a:latin typeface="+mj-lt"/>
                <a:ea typeface="G마켓 산스 TTF Medium" panose="02000000000000000000" pitchFamily="2" charset="-127"/>
              </a:rPr>
              <a:t> Lee</a:t>
            </a:r>
            <a:r>
              <a:rPr lang="ko-KR" altLang="en-US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2060"/>
                </a:solidFill>
                <a:latin typeface="+mj-lt"/>
                <a:ea typeface="G마켓 산스 TTF Medium" panose="02000000000000000000" pitchFamily="2" charset="-127"/>
              </a:rPr>
              <a:t> </a:t>
            </a:r>
            <a:r>
              <a:rPr lang="en-US" altLang="ko-KR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2060"/>
                </a:solidFill>
                <a:latin typeface="+mj-lt"/>
                <a:ea typeface="G마켓 산스 TTF Medium" panose="02000000000000000000" pitchFamily="2" charset="-127"/>
              </a:rPr>
              <a:t>(</a:t>
            </a:r>
            <a:r>
              <a:rPr lang="en-US" altLang="ko-KR" kern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2060"/>
                </a:solidFill>
                <a:latin typeface="+mj-lt"/>
                <a:ea typeface="G마켓 산스 TTF Medium" panose="02000000000000000000" pitchFamily="2" charset="-127"/>
              </a:rPr>
              <a:t>Ph.D</a:t>
            </a:r>
            <a:r>
              <a:rPr lang="en-US" altLang="ko-KR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2060"/>
                </a:solidFill>
                <a:latin typeface="+mj-lt"/>
                <a:ea typeface="G마켓 산스 TTF Medium" panose="02000000000000000000" pitchFamily="2" charset="-127"/>
              </a:rPr>
              <a:t>)</a:t>
            </a:r>
          </a:p>
          <a:p>
            <a:pPr algn="r">
              <a:lnSpc>
                <a:spcPct val="150000"/>
              </a:lnSpc>
            </a:pPr>
            <a:r>
              <a:rPr lang="en-US" altLang="ko-KR" sz="140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2060"/>
                </a:solidFill>
                <a:latin typeface="+mj-lt"/>
                <a:ea typeface="G마켓 산스 TTF Medium" panose="02000000000000000000" pitchFamily="2" charset="-127"/>
              </a:rPr>
              <a:t>With</a:t>
            </a:r>
            <a:r>
              <a:rPr lang="ko-KR" altLang="en-US" sz="140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2060"/>
                </a:solidFill>
                <a:latin typeface="+mj-lt"/>
                <a:ea typeface="G마켓 산스 TTF Medium" panose="02000000000000000000" pitchFamily="2" charset="-127"/>
              </a:rPr>
              <a:t> </a:t>
            </a:r>
            <a:r>
              <a:rPr lang="en-US" altLang="ko-KR" sz="140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2060"/>
                </a:solidFill>
                <a:latin typeface="+mj-lt"/>
                <a:ea typeface="G마켓 산스 TTF Medium" panose="02000000000000000000" pitchFamily="2" charset="-127"/>
              </a:rPr>
              <a:t>Jung-Ho Lee, Hong-Yeon Cho &amp; </a:t>
            </a:r>
            <a:r>
              <a:rPr lang="en-US" altLang="ko-KR" sz="140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2060"/>
                </a:solidFill>
                <a:ea typeface="G마켓 산스 TTF Medium" panose="02000000000000000000" pitchFamily="2" charset="-127"/>
              </a:rPr>
              <a:t>Tae-</a:t>
            </a:r>
            <a:r>
              <a:rPr lang="en-US" altLang="ko-KR" sz="1400" kern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2060"/>
                </a:solidFill>
                <a:ea typeface="G마켓 산스 TTF Medium" panose="02000000000000000000" pitchFamily="2" charset="-127"/>
              </a:rPr>
              <a:t>Kyun</a:t>
            </a:r>
            <a:r>
              <a:rPr lang="en-US" altLang="ko-KR" sz="140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2060"/>
                </a:solidFill>
                <a:ea typeface="G마켓 산스 TTF Medium" panose="02000000000000000000" pitchFamily="2" charset="-127"/>
              </a:rPr>
              <a:t> Kim</a:t>
            </a:r>
            <a:endParaRPr lang="en-US" altLang="ko-KR" sz="1400" kern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2060"/>
              </a:solidFill>
              <a:latin typeface="+mj-lt"/>
              <a:ea typeface="G마켓 산스 TTF Medium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FB4966-1840-4451-A561-DB41847B87D0}"/>
              </a:ext>
            </a:extLst>
          </p:cNvPr>
          <p:cNvSpPr txBox="1"/>
          <p:nvPr/>
        </p:nvSpPr>
        <p:spPr>
          <a:xfrm>
            <a:off x="2079771" y="3656325"/>
            <a:ext cx="10112229" cy="830997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 err="1">
                <a:solidFill>
                  <a:srgbClr val="00206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Spatio</a:t>
            </a:r>
            <a:r>
              <a:rPr lang="en-US" altLang="ko-KR" sz="2400" b="1" dirty="0">
                <a:solidFill>
                  <a:srgbClr val="00206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Temporal Kriging for Irregularly Spaced Oceanographic Data</a:t>
            </a:r>
            <a:br>
              <a:rPr lang="en-US" altLang="ko-KR" sz="2400" b="1" dirty="0">
                <a:solidFill>
                  <a:srgbClr val="00206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</a:br>
            <a:r>
              <a:rPr lang="en-US" altLang="ko-KR" sz="2400" b="1" dirty="0">
                <a:solidFill>
                  <a:srgbClr val="00206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: Development and Challenges </a:t>
            </a:r>
            <a:endParaRPr lang="ko-KR" altLang="en-US" sz="2400" b="1" dirty="0">
              <a:solidFill>
                <a:srgbClr val="00206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7870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00EEE-7FB9-D981-F06B-292E95FB4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Spatio</a:t>
            </a:r>
            <a:r>
              <a:rPr lang="en-US" b="1" dirty="0"/>
              <a:t>-Temporal Distribution of Nutrient Data</a:t>
            </a: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49B297A1-B573-40D9-921F-410E8D2F1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8745" y="6514843"/>
            <a:ext cx="990600" cy="347524"/>
          </a:xfrm>
        </p:spPr>
        <p:txBody>
          <a:bodyPr/>
          <a:lstStyle/>
          <a:p>
            <a:fld id="{2DCB18FE-46AA-4BE0-88C7-F5AF093AC2C4}" type="slidenum">
              <a:rPr lang="en-US" altLang="ko-KR" smtClean="0"/>
              <a:pPr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82447D-6CEF-4F2B-869D-DDE48B89F7F2}"/>
              </a:ext>
            </a:extLst>
          </p:cNvPr>
          <p:cNvSpPr txBox="1"/>
          <p:nvPr/>
        </p:nvSpPr>
        <p:spPr>
          <a:xfrm>
            <a:off x="614399" y="988375"/>
            <a:ext cx="7571658" cy="2138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Spatial Distribution of Nutrient (N, P) Data: Vertical Direction</a:t>
            </a:r>
            <a:endParaRPr lang="ko-KR" altLang="en-US" sz="2000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Variation with Depth</a:t>
            </a:r>
            <a:endParaRPr lang="en-US" altLang="ko-KR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Scarcity of Deep-Water Data</a:t>
            </a:r>
            <a:endParaRPr lang="en-US" altLang="ko-KR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Consistency in Deep Sea</a:t>
            </a:r>
            <a:endParaRPr lang="en-US" altLang="ko-KR" dirty="0"/>
          </a:p>
        </p:txBody>
      </p:sp>
      <p:pic>
        <p:nvPicPr>
          <p:cNvPr id="6" name="_x71026048" descr="EMB00004d084d40">
            <a:extLst>
              <a:ext uri="{FF2B5EF4-FFF2-40B4-BE49-F238E27FC236}">
                <a16:creationId xmlns:a16="http://schemas.microsoft.com/office/drawing/2014/main" id="{261768B6-839D-4110-9D4F-31BF27F16B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" r="-1"/>
          <a:stretch/>
        </p:blipFill>
        <p:spPr bwMode="auto">
          <a:xfrm>
            <a:off x="666463" y="3315793"/>
            <a:ext cx="6678961" cy="338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17EB3734-F266-4845-9CCD-23281BD0913E}"/>
              </a:ext>
            </a:extLst>
          </p:cNvPr>
          <p:cNvGrpSpPr/>
          <p:nvPr/>
        </p:nvGrpSpPr>
        <p:grpSpPr>
          <a:xfrm>
            <a:off x="7837716" y="975690"/>
            <a:ext cx="2832688" cy="3011100"/>
            <a:chOff x="3707904" y="3876437"/>
            <a:chExt cx="2520280" cy="270150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710F92B-F657-4ADD-9CAF-D4A80BECB8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3" r="2703"/>
            <a:stretch/>
          </p:blipFill>
          <p:spPr>
            <a:xfrm>
              <a:off x="3707904" y="3913648"/>
              <a:ext cx="2520280" cy="2664296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B01CF9F-A172-415B-B57B-A15C30A2F556}"/>
                </a:ext>
              </a:extLst>
            </p:cNvPr>
            <p:cNvSpPr/>
            <p:nvPr/>
          </p:nvSpPr>
          <p:spPr>
            <a:xfrm>
              <a:off x="5601533" y="3876437"/>
              <a:ext cx="47481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b="1" dirty="0">
                  <a:ea typeface="굴림" panose="020B0600000101010101" pitchFamily="50" charset="-127"/>
                </a:rPr>
                <a:t>NO3</a:t>
              </a:r>
              <a:endParaRPr lang="ko-KR" altLang="en-US" sz="1050" b="1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E281756-26EF-479E-A1EA-AA535335DB51}"/>
              </a:ext>
            </a:extLst>
          </p:cNvPr>
          <p:cNvGrpSpPr/>
          <p:nvPr/>
        </p:nvGrpSpPr>
        <p:grpSpPr>
          <a:xfrm>
            <a:off x="7837716" y="3848750"/>
            <a:ext cx="2832688" cy="3009249"/>
            <a:chOff x="6399312" y="3876437"/>
            <a:chExt cx="2520280" cy="269984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0CF2D58-D63B-43A8-BBB6-7CD460B055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3" r="2703"/>
            <a:stretch/>
          </p:blipFill>
          <p:spPr>
            <a:xfrm>
              <a:off x="6399312" y="3911987"/>
              <a:ext cx="2520280" cy="2664296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54439D3-CB19-465C-8ED4-7ED8A28F6A2C}"/>
                </a:ext>
              </a:extLst>
            </p:cNvPr>
            <p:cNvSpPr/>
            <p:nvPr/>
          </p:nvSpPr>
          <p:spPr>
            <a:xfrm>
              <a:off x="8265829" y="3876437"/>
              <a:ext cx="453970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b="1" dirty="0">
                  <a:ea typeface="굴림" panose="020B0600000101010101" pitchFamily="50" charset="-127"/>
                </a:rPr>
                <a:t>PO4</a:t>
              </a:r>
              <a:endParaRPr lang="ko-KR" altLang="en-US" sz="105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763145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00EEE-7FB9-D981-F06B-292E95FB4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Spatio</a:t>
            </a:r>
            <a:r>
              <a:rPr lang="en-US" b="1" dirty="0"/>
              <a:t>-Temporal Distribution of Nutrient Data</a:t>
            </a: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8BD65915-9CA8-4C0D-B437-5FEE9A055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8745" y="6514843"/>
            <a:ext cx="990600" cy="347524"/>
          </a:xfrm>
        </p:spPr>
        <p:txBody>
          <a:bodyPr/>
          <a:lstStyle/>
          <a:p>
            <a:fld id="{2DCB18FE-46AA-4BE0-88C7-F5AF093AC2C4}" type="slidenum">
              <a:rPr lang="en-US" altLang="ko-KR" smtClean="0"/>
              <a:pPr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9803BB-DF76-4EF2-9A16-6D8EA494D0BB}"/>
              </a:ext>
            </a:extLst>
          </p:cNvPr>
          <p:cNvSpPr txBox="1"/>
          <p:nvPr/>
        </p:nvSpPr>
        <p:spPr>
          <a:xfrm>
            <a:off x="614398" y="988375"/>
            <a:ext cx="10404347" cy="1254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Temporal Distribution of Nutrient (N, P) Data</a:t>
            </a:r>
            <a:endParaRPr lang="ko-KR" altLang="en-US" sz="20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Variation in Number of Observation Points Over Time</a:t>
            </a:r>
            <a:r>
              <a:rPr lang="en-US" altLang="ko-KR" sz="1600" dirty="0"/>
              <a:t>: The number of observation points has changed over time.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Scarcity of Historical Data</a:t>
            </a:r>
            <a:r>
              <a:rPr lang="en-US" altLang="ko-KR" sz="1600" dirty="0"/>
              <a:t>: Data available from before approximately the year 2000 is sparse.</a:t>
            </a:r>
            <a:r>
              <a:rPr lang="ko-KR" altLang="en-US" sz="1600" dirty="0"/>
              <a:t> </a:t>
            </a:r>
            <a:endParaRPr lang="en-US" altLang="ko-KR" sz="1600" dirty="0"/>
          </a:p>
        </p:txBody>
      </p:sp>
      <p:pic>
        <p:nvPicPr>
          <p:cNvPr id="6" name="_x71026288" descr="EMB00004d084d64">
            <a:extLst>
              <a:ext uri="{FF2B5EF4-FFF2-40B4-BE49-F238E27FC236}">
                <a16:creationId xmlns:a16="http://schemas.microsoft.com/office/drawing/2014/main" id="{6F52669B-E38A-4968-8962-11C71170B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9" b="1991"/>
          <a:stretch>
            <a:fillRect/>
          </a:stretch>
        </p:blipFill>
        <p:spPr bwMode="auto">
          <a:xfrm>
            <a:off x="1391690" y="2484315"/>
            <a:ext cx="4770661" cy="37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_x69343720" descr="EMB00004d084d70">
            <a:extLst>
              <a:ext uri="{FF2B5EF4-FFF2-40B4-BE49-F238E27FC236}">
                <a16:creationId xmlns:a16="http://schemas.microsoft.com/office/drawing/2014/main" id="{9E0956B7-464B-40DD-B8A9-01A7AB71F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6" b="2669"/>
          <a:stretch>
            <a:fillRect/>
          </a:stretch>
        </p:blipFill>
        <p:spPr bwMode="auto">
          <a:xfrm>
            <a:off x="6096000" y="2485062"/>
            <a:ext cx="4801356" cy="3756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675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C13B3116-8E9C-4A52-B819-A09B24CB82F2}"/>
              </a:ext>
            </a:extLst>
          </p:cNvPr>
          <p:cNvGrpSpPr/>
          <p:nvPr/>
        </p:nvGrpSpPr>
        <p:grpSpPr>
          <a:xfrm>
            <a:off x="5388114" y="777115"/>
            <a:ext cx="1415773" cy="1862048"/>
            <a:chOff x="1584290" y="2445383"/>
            <a:chExt cx="1415773" cy="186204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81189E-1E1B-4A31-83C3-EEBEE8D5AA82}"/>
                </a:ext>
              </a:extLst>
            </p:cNvPr>
            <p:cNvSpPr txBox="1"/>
            <p:nvPr/>
          </p:nvSpPr>
          <p:spPr>
            <a:xfrm>
              <a:off x="1584290" y="2445383"/>
              <a:ext cx="1415773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1500" b="1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III</a:t>
              </a:r>
              <a:endParaRPr kumimoji="0" lang="ko-KR" altLang="en-US" sz="11500" b="1" i="0" u="none" strike="noStrike" kern="1200" cap="none" spc="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87053-AC44-4FF3-B85E-3A2E25EEDB51}"/>
                </a:ext>
              </a:extLst>
            </p:cNvPr>
            <p:cNvSpPr txBox="1"/>
            <p:nvPr/>
          </p:nvSpPr>
          <p:spPr>
            <a:xfrm>
              <a:off x="1828747" y="2454865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CHAPTER</a:t>
              </a:r>
              <a:endParaRPr kumimoji="0" lang="ko-KR" altLang="en-US" sz="1200" b="1" i="0" u="none" strike="noStrike" kern="1200" cap="none" spc="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1" name="TextBox 17">
            <a:extLst>
              <a:ext uri="{FF2B5EF4-FFF2-40B4-BE49-F238E27FC236}">
                <a16:creationId xmlns:a16="http://schemas.microsoft.com/office/drawing/2014/main" id="{2CFEE3D1-EE78-4A95-BCBA-9F978F2A3FC0}"/>
              </a:ext>
            </a:extLst>
          </p:cNvPr>
          <p:cNvSpPr txBox="1"/>
          <p:nvPr/>
        </p:nvSpPr>
        <p:spPr>
          <a:xfrm>
            <a:off x="3441265" y="2641375"/>
            <a:ext cx="5309467" cy="81624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50000"/>
              </a:lnSpc>
              <a:defRPr/>
            </a:pPr>
            <a:r>
              <a:rPr lang="en-US" altLang="ko-KR" sz="3600" b="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Challenges &amp; Solutions</a:t>
            </a:r>
            <a:endParaRPr kumimoji="0" lang="ko-KR" altLang="en-US" sz="3600" b="1" i="0" u="none" strike="noStrike" kern="1200" cap="none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bg1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0913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00EEE-7FB9-D981-F06B-292E95FB4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Select Tools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784B5F-E102-4021-8E00-AE7047A0B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8745" y="6514843"/>
            <a:ext cx="990600" cy="347524"/>
          </a:xfrm>
        </p:spPr>
        <p:txBody>
          <a:bodyPr/>
          <a:lstStyle/>
          <a:p>
            <a:fld id="{2DCB18FE-46AA-4BE0-88C7-F5AF093AC2C4}" type="slidenum">
              <a:rPr lang="en-US" altLang="ko-KR" smtClean="0"/>
              <a:pPr/>
              <a:t>13</a:t>
            </a:fld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138CFC2-8005-4DF5-8B1D-E3946B1E4511}"/>
              </a:ext>
            </a:extLst>
          </p:cNvPr>
          <p:cNvSpPr/>
          <p:nvPr/>
        </p:nvSpPr>
        <p:spPr>
          <a:xfrm>
            <a:off x="528592" y="1084479"/>
            <a:ext cx="4332968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  <a:cs typeface="Arial" charset="0"/>
                <a:sym typeface="Wingdings"/>
              </a:rPr>
              <a:t>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  <a:cs typeface="Arial" charset="0"/>
              </a:rPr>
              <a:t> </a:t>
            </a:r>
            <a:r>
              <a:rPr lang="en-US" altLang="ko-KR" dirty="0"/>
              <a:t>That was my Plan A</a:t>
            </a:r>
            <a:endParaRPr lang="ko-KR" altLang="en-US" b="1" i="1" u="sng" spc="-40" dirty="0">
              <a:ln>
                <a:solidFill>
                  <a:srgbClr val="F58027">
                    <a:alpha val="0"/>
                  </a:srgbClr>
                </a:solidFill>
              </a:ln>
              <a:solidFill>
                <a:srgbClr val="39639D"/>
              </a:solidFill>
              <a:cs typeface="Arial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96C4CAB-F969-44B6-9BB3-AAA483466FD4}"/>
              </a:ext>
            </a:extLst>
          </p:cNvPr>
          <p:cNvSpPr/>
          <p:nvPr/>
        </p:nvSpPr>
        <p:spPr>
          <a:xfrm>
            <a:off x="673712" y="1462746"/>
            <a:ext cx="1034503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ea typeface="굴림" panose="020B0600000101010101" pitchFamily="50" charset="-127"/>
              </a:rPr>
              <a:t>Using R  … O.K.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ea typeface="굴림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ea typeface="굴림" panose="020B0600000101010101" pitchFamily="50" charset="-127"/>
              </a:rPr>
              <a:t>Using a</a:t>
            </a:r>
            <a:r>
              <a:rPr lang="en-US" altLang="ko-KR" dirty="0"/>
              <a:t>esthetic libraries</a:t>
            </a:r>
            <a:r>
              <a:rPr lang="en-US" altLang="ko-KR" dirty="0">
                <a:ea typeface="굴림" panose="020B0600000101010101" pitchFamily="50" charset="-127"/>
              </a:rPr>
              <a:t> including ‘</a:t>
            </a:r>
            <a:r>
              <a:rPr lang="en-US" altLang="ko-KR" dirty="0" err="1">
                <a:ea typeface="굴림" panose="020B0600000101010101" pitchFamily="50" charset="-127"/>
              </a:rPr>
              <a:t>gstat</a:t>
            </a:r>
            <a:r>
              <a:rPr lang="en-US" altLang="ko-KR" dirty="0">
                <a:ea typeface="굴림" panose="020B0600000101010101" pitchFamily="50" charset="-127"/>
              </a:rPr>
              <a:t>’  … </a:t>
            </a:r>
            <a:br>
              <a:rPr lang="en-US" altLang="ko-KR" dirty="0">
                <a:ea typeface="굴림" panose="020B0600000101010101" pitchFamily="50" charset="-127"/>
              </a:rPr>
            </a:br>
            <a:r>
              <a:rPr lang="en-US" altLang="ko-KR" dirty="0">
                <a:ea typeface="굴림" panose="020B0600000101010101" pitchFamily="50" charset="-127"/>
              </a:rPr>
              <a:t>… Over </a:t>
            </a:r>
            <a:r>
              <a:rPr lang="en-US" altLang="ko-KR" dirty="0"/>
              <a:t>Three-dimensional data types are not supported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dirty="0"/>
              <a:t>It's an extremely harsh ordeal for an oceanographer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dirty="0"/>
              <a:t>So, I opened a new script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1E7AFF-2CEF-4357-ADB9-F661547FB2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753" y="938674"/>
            <a:ext cx="3179476" cy="317947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6D274BF-FC2D-46F7-A807-278FDEBF978A}"/>
              </a:ext>
            </a:extLst>
          </p:cNvPr>
          <p:cNvSpPr/>
          <p:nvPr/>
        </p:nvSpPr>
        <p:spPr>
          <a:xfrm>
            <a:off x="8430798" y="4118150"/>
            <a:ext cx="27753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ea typeface="굴림" panose="020B0600000101010101" pitchFamily="50" charset="-127"/>
              </a:rPr>
              <a:t>&lt;Generated by </a:t>
            </a:r>
            <a:r>
              <a:rPr lang="en-US" altLang="ko-KR" sz="1600" dirty="0" err="1">
                <a:ea typeface="굴림" panose="020B0600000101010101" pitchFamily="50" charset="-127"/>
              </a:rPr>
              <a:t>ChatGPT</a:t>
            </a:r>
            <a:r>
              <a:rPr lang="en-US" altLang="ko-KR" sz="1600" dirty="0">
                <a:ea typeface="굴림" panose="020B0600000101010101" pitchFamily="50" charset="-127"/>
              </a:rPr>
              <a:t> 4o&gt;</a:t>
            </a:r>
            <a:endParaRPr lang="ko-KR" altLang="en-US" sz="1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B6A8ACA-59F8-470A-959C-D3AFC0A4C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628" y="3919973"/>
            <a:ext cx="5511089" cy="2585449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417AD01-92AC-405F-9768-BF9D4D4F7771}"/>
              </a:ext>
            </a:extLst>
          </p:cNvPr>
          <p:cNvSpPr/>
          <p:nvPr/>
        </p:nvSpPr>
        <p:spPr>
          <a:xfrm rot="640509">
            <a:off x="6617667" y="2355354"/>
            <a:ext cx="1726188" cy="484632"/>
          </a:xfrm>
          <a:prstGeom prst="rightArrow">
            <a:avLst>
              <a:gd name="adj1" fmla="val 50000"/>
              <a:gd name="adj2" fmla="val 73281"/>
            </a:avLst>
          </a:prstGeom>
          <a:solidFill>
            <a:srgbClr val="273B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574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00EEE-7FB9-D981-F06B-292E95FB4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Understanding Spatial Estimation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18949F-F87B-49B2-BCF7-BCD6438EE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8745" y="6514843"/>
            <a:ext cx="990600" cy="347524"/>
          </a:xfrm>
        </p:spPr>
        <p:txBody>
          <a:bodyPr/>
          <a:lstStyle/>
          <a:p>
            <a:fld id="{2DCB18FE-46AA-4BE0-88C7-F5AF093AC2C4}" type="slidenum">
              <a:rPr lang="en-US" altLang="ko-KR" smtClean="0"/>
              <a:pPr/>
              <a:t>14</a:t>
            </a:fld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CE0118-CE7C-46DA-95DA-BB2790D13643}"/>
              </a:ext>
            </a:extLst>
          </p:cNvPr>
          <p:cNvSpPr/>
          <p:nvPr/>
        </p:nvSpPr>
        <p:spPr>
          <a:xfrm>
            <a:off x="528592" y="1084479"/>
            <a:ext cx="4332968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  <a:cs typeface="Arial" charset="0"/>
                <a:sym typeface="Wingdings"/>
              </a:rPr>
              <a:t>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  <a:cs typeface="Arial" charset="0"/>
              </a:rPr>
              <a:t> Spatial Estimation Concept</a:t>
            </a:r>
            <a:endParaRPr lang="ko-KR" altLang="en-US" b="1" i="1" u="sng" spc="-40" dirty="0">
              <a:ln>
                <a:solidFill>
                  <a:srgbClr val="F58027">
                    <a:alpha val="0"/>
                  </a:srgbClr>
                </a:solidFill>
              </a:ln>
              <a:solidFill>
                <a:srgbClr val="39639D"/>
              </a:solidFill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F4A822D3-C2FF-43B6-9FCA-0276D1B82F90}"/>
                  </a:ext>
                </a:extLst>
              </p:cNvPr>
              <p:cNvSpPr/>
              <p:nvPr/>
            </p:nvSpPr>
            <p:spPr>
              <a:xfrm>
                <a:off x="835014" y="2290398"/>
                <a:ext cx="3394006" cy="14063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𝟎</m:t>
                              </m:r>
                            </m:sub>
                          </m:sSub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𝒊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=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𝝀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𝒊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=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𝝀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altLang="ko-KR" b="1" i="1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;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𝝀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𝒊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𝟏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  <m:t>𝒅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  <m:t>𝒑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𝒊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=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𝒏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굴림" panose="020B0600000101010101" pitchFamily="50" charset="-127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굴림" panose="020B0600000101010101" pitchFamily="50" charset="-127"/>
                                            </a:rPr>
                                            <m:t>𝒅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굴림" panose="020B0600000101010101" pitchFamily="50" charset="-127"/>
                                            </a:rPr>
                                            <m:t>𝒊</m:t>
                                          </m:r>
                                        </m:sub>
                                        <m: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굴림" panose="020B0600000101010101" pitchFamily="50" charset="-127"/>
                                            </a:rPr>
                                            <m:t>𝒑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F4A822D3-C2FF-43B6-9FCA-0276D1B82F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014" y="2290398"/>
                <a:ext cx="3394006" cy="14063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6966A836-3A02-447C-81E9-87A7C725B720}"/>
              </a:ext>
            </a:extLst>
          </p:cNvPr>
          <p:cNvSpPr/>
          <p:nvPr/>
        </p:nvSpPr>
        <p:spPr>
          <a:xfrm>
            <a:off x="673713" y="1462746"/>
            <a:ext cx="478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ea typeface="굴림" panose="020B0600000101010101" pitchFamily="50" charset="-127"/>
              </a:rPr>
              <a:t>In</a:t>
            </a:r>
            <a:r>
              <a:rPr lang="ko-KR" altLang="en-US" dirty="0">
                <a:ea typeface="굴림" panose="020B0600000101010101" pitchFamily="50" charset="-127"/>
              </a:rPr>
              <a:t> </a:t>
            </a:r>
            <a:r>
              <a:rPr lang="en-US" altLang="ko-KR" dirty="0">
                <a:ea typeface="굴림" panose="020B0600000101010101" pitchFamily="50" charset="-127"/>
              </a:rPr>
              <a:t>IDW(Inverse Distance Weighted) Interpolation,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067E53B0-F31B-48A8-AD70-2CD0597871DB}"/>
                  </a:ext>
                </a:extLst>
              </p:cNvPr>
              <p:cNvSpPr/>
              <p:nvPr/>
            </p:nvSpPr>
            <p:spPr>
              <a:xfrm>
                <a:off x="5686697" y="2386192"/>
                <a:ext cx="6220456" cy="36211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00050" lvl="1" indent="0"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𝟎</m:t>
                              </m:r>
                            </m:sub>
                          </m:sSub>
                        </m:e>
                      </m:acc>
                      <m:r>
                        <a:rPr lang="en-US" altLang="ko-KR" b="1" i="1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𝒊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=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𝟏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𝝀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𝒛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altLang="ko-KR" dirty="0">
                  <a:ea typeface="굴림" panose="020B0600000101010101" pitchFamily="50" charset="-127"/>
                </a:endParaRPr>
              </a:p>
              <a:p>
                <a:pPr marL="400050" lvl="1" indent="0"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𝝈</m:t>
                          </m:r>
                        </m:e>
                        <m:sub>
                          <m:r>
                            <a:rPr lang="en-US" altLang="ko-KR" b="1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𝑲</m:t>
                          </m:r>
                        </m:sub>
                        <m:sup>
                          <m:r>
                            <a:rPr lang="en-US" altLang="ko-KR" b="1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𝟐</m:t>
                          </m:r>
                        </m:sup>
                      </m:sSubSup>
                      <m:r>
                        <a:rPr lang="en-US" altLang="ko-KR" b="1" i="1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=</m:t>
                      </m:r>
                      <m:r>
                        <a:rPr lang="en-US" altLang="ko-KR" b="1" i="1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𝑬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1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1" i="1"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altLang="ko-KR" b="1" i="1"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굴림" panose="020B0600000101010101" pitchFamily="50" charset="-12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굴림" panose="020B0600000101010101" pitchFamily="50" charset="-127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굴림" panose="020B0600000101010101" pitchFamily="50" charset="-127"/>
                                            </a:rPr>
                                            <m:t>𝟎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ko-KR" dirty="0">
                  <a:ea typeface="굴림" panose="020B0600000101010101" pitchFamily="50" charset="-127"/>
                </a:endParaRPr>
              </a:p>
              <a:p>
                <a:pPr marL="400050" lvl="1" indent="0"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𝝈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𝑲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𝟐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𝑬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  <m:t>𝒊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  <m:t>=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  <m:t>𝟏</m:t>
                                      </m:r>
                                    </m:sub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  <m:t>𝒏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굴림" panose="020B0600000101010101" pitchFamily="50" charset="-12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  <a:ea typeface="굴림" panose="020B0600000101010101" pitchFamily="50" charset="-127"/>
                                            </a:rPr>
                                            <m:t>𝝀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굴림" panose="020B0600000101010101" pitchFamily="50" charset="-127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nary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ko-KR" dirty="0">
                  <a:ea typeface="굴림" panose="020B0600000101010101" pitchFamily="50" charset="-127"/>
                </a:endParaRPr>
              </a:p>
              <a:p>
                <a:pPr marL="400050" lvl="1" indent="0"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𝝈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𝑲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𝟐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=</m:t>
                      </m:r>
                      <m:r>
                        <a:rPr lang="en-US" altLang="ko-KR" b="1" i="1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𝑬</m:t>
                      </m:r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sSubSup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𝟐</m:t>
                              </m:r>
                            </m:sup>
                          </m:sSubSup>
                        </m:e>
                      </m:d>
                      <m:r>
                        <a:rPr lang="en-US" altLang="ko-KR" b="1" i="1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−</m:t>
                      </m:r>
                      <m:r>
                        <a:rPr lang="en-US" altLang="ko-KR" b="1" i="1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𝟐</m:t>
                      </m:r>
                      <m:nary>
                        <m:naryPr>
                          <m:chr m:val="∑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𝒊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=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𝟏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𝒏</m:t>
                          </m:r>
                        </m:sup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𝑬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𝝀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𝒊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b="1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ko-KR" b="1" i="1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ko-KR" b="1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1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𝒊</m:t>
                          </m:r>
                          <m:r>
                            <a:rPr lang="en-US" altLang="ko-KR" b="1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=</m:t>
                          </m:r>
                          <m:r>
                            <a:rPr lang="en-US" altLang="ko-KR" b="1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𝟏</m:t>
                          </m:r>
                        </m:sub>
                        <m:sup>
                          <m:r>
                            <a:rPr lang="en-US" altLang="ko-KR" b="1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𝒏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1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𝒋</m:t>
                              </m:r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=</m:t>
                              </m:r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𝒏</m:t>
                              </m:r>
                            </m:sup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𝑬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  <m:t>𝝀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  <m:t>𝝀</m:t>
                                      </m:r>
                                    </m:e>
                                    <m:sub>
                                      <m:r>
                                        <a:rPr lang="en-US" altLang="ko-KR" b="1" i="1"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  <m:t>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굴림" panose="020B0600000101010101" pitchFamily="50" charset="-12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굴림" panose="020B0600000101010101" pitchFamily="50" charset="-127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1" i="1">
                                              <a:latin typeface="Cambria Math" panose="02040503050406030204" pitchFamily="18" charset="0"/>
                                              <a:ea typeface="굴림" panose="020B0600000101010101" pitchFamily="50" charset="-127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굴림" panose="020B0600000101010101" pitchFamily="50" charset="-12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굴림" panose="020B0600000101010101" pitchFamily="50" charset="-127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1" i="1">
                                              <a:latin typeface="Cambria Math" panose="02040503050406030204" pitchFamily="18" charset="0"/>
                                              <a:ea typeface="굴림" panose="020B0600000101010101" pitchFamily="50" charset="-127"/>
                                            </a:rPr>
                                            <m:t>𝒋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ko-KR" dirty="0">
                  <a:ea typeface="굴림" panose="020B0600000101010101" pitchFamily="50" charset="-127"/>
                </a:endParaRPr>
              </a:p>
              <a:p>
                <a:pPr marL="400050" lvl="1" indent="0"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𝝈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𝑲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𝟐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=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𝝈</m:t>
                          </m:r>
                        </m:e>
                        <m:sup>
                          <m:r>
                            <a:rPr lang="en-US" altLang="ko-KR" b="1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𝟐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−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𝟐</m:t>
                      </m:r>
                      <m:nary>
                        <m:naryPr>
                          <m:chr m:val="∑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𝒊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=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𝟏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𝝀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𝒊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sSub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𝟎</m:t>
                              </m:r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𝟐</m:t>
                              </m:r>
                            </m:sup>
                          </m:sSubSup>
                        </m:e>
                      </m:nary>
                      <m:r>
                        <a:rPr lang="en-US" altLang="ko-KR" i="1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𝒊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=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𝟏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𝒏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𝒋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=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𝝀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𝝀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𝒋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𝒊</m:t>
                                  </m:r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𝒋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𝟐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067E53B0-F31B-48A8-AD70-2CD0597871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6697" y="2386192"/>
                <a:ext cx="6220456" cy="36211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>
            <a:extLst>
              <a:ext uri="{FF2B5EF4-FFF2-40B4-BE49-F238E27FC236}">
                <a16:creationId xmlns:a16="http://schemas.microsoft.com/office/drawing/2014/main" id="{F5D09F2E-AF77-463D-8E04-CA4B3BB319BA}"/>
              </a:ext>
            </a:extLst>
          </p:cNvPr>
          <p:cNvSpPr/>
          <p:nvPr/>
        </p:nvSpPr>
        <p:spPr>
          <a:xfrm>
            <a:off x="6096000" y="1462746"/>
            <a:ext cx="57584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100000"/>
            </a:pPr>
            <a:r>
              <a:rPr lang="en-US" altLang="ko-KR" sz="1600" dirty="0">
                <a:ea typeface="굴림" panose="020B0600000101010101" pitchFamily="50" charset="-127"/>
              </a:rPr>
              <a:t>Deriving the Linear Combination via the Gauss-Markov Theorem</a:t>
            </a:r>
          </a:p>
          <a:p>
            <a:pPr>
              <a:buSzPct val="100000"/>
            </a:pPr>
            <a:r>
              <a:rPr lang="en-US" altLang="ko-KR" sz="1600" dirty="0">
                <a:ea typeface="굴림" panose="020B0600000101010101" pitchFamily="50" charset="-127"/>
              </a:rPr>
              <a:t>Minimization problem to find </a:t>
            </a:r>
            <a:r>
              <a:rPr lang="ko-KR" altLang="en-US" sz="1600" dirty="0">
                <a:ea typeface="굴림" panose="020B0600000101010101" pitchFamily="50" charset="-127"/>
              </a:rPr>
              <a:t>𝜆</a:t>
            </a:r>
            <a:r>
              <a:rPr lang="en-US" altLang="ko-KR" sz="1600" dirty="0">
                <a:ea typeface="굴림" panose="020B0600000101010101" pitchFamily="50" charset="-127"/>
              </a:rPr>
              <a:t>​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961EE7-ACF8-44F9-ACB8-38A4423DF2D0}"/>
              </a:ext>
            </a:extLst>
          </p:cNvPr>
          <p:cNvSpPr/>
          <p:nvPr/>
        </p:nvSpPr>
        <p:spPr>
          <a:xfrm>
            <a:off x="673714" y="3970399"/>
            <a:ext cx="47868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ea typeface="굴림" panose="020B0600000101010101" pitchFamily="50" charset="-127"/>
              </a:rPr>
              <a:t>Bull’s eye effect,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ea typeface="굴림" panose="020B0600000101010101" pitchFamily="50" charset="-127"/>
              </a:rPr>
              <a:t>No temporal correlation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ea typeface="굴림" panose="020B0600000101010101" pitchFamily="50" charset="-127"/>
            </a:endParaRPr>
          </a:p>
          <a:p>
            <a:r>
              <a:rPr lang="en-US" altLang="ko-KR" dirty="0">
                <a:ea typeface="굴림" panose="020B0600000101010101" pitchFamily="50" charset="-127"/>
              </a:rPr>
              <a:t>! Given these issues, let's apply kriging</a:t>
            </a:r>
          </a:p>
        </p:txBody>
      </p:sp>
    </p:spTree>
    <p:extLst>
      <p:ext uri="{BB962C8B-B14F-4D97-AF65-F5344CB8AC3E}">
        <p14:creationId xmlns:p14="http://schemas.microsoft.com/office/powerpoint/2010/main" val="910280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0842F-0E3E-B4EC-6272-49E7FC3DA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Kriging Theory</a:t>
            </a:r>
          </a:p>
        </p:txBody>
      </p:sp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D8DD41B4-17ED-4CF8-BCE8-3E4CD935B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8745" y="6514843"/>
            <a:ext cx="990600" cy="347524"/>
          </a:xfrm>
        </p:spPr>
        <p:txBody>
          <a:bodyPr/>
          <a:lstStyle/>
          <a:p>
            <a:fld id="{2DCB18FE-46AA-4BE0-88C7-F5AF093AC2C4}" type="slidenum">
              <a:rPr lang="en-US" altLang="ko-KR" smtClean="0"/>
              <a:pPr/>
              <a:t>15</a:t>
            </a:fld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D25F1F0-BFC4-44F3-9257-D41EB58734E2}"/>
              </a:ext>
            </a:extLst>
          </p:cNvPr>
          <p:cNvSpPr/>
          <p:nvPr/>
        </p:nvSpPr>
        <p:spPr>
          <a:xfrm>
            <a:off x="528592" y="1084479"/>
            <a:ext cx="4332968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  <a:cs typeface="Arial" charset="0"/>
                <a:sym typeface="Wingdings"/>
              </a:rPr>
              <a:t>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  <a:cs typeface="Arial" charset="0"/>
              </a:rPr>
              <a:t> Spatial Estimation Concept</a:t>
            </a:r>
            <a:endParaRPr lang="ko-KR" altLang="en-US" b="1" i="1" u="sng" spc="-40" dirty="0">
              <a:ln>
                <a:solidFill>
                  <a:srgbClr val="F58027">
                    <a:alpha val="0"/>
                  </a:srgbClr>
                </a:solidFill>
              </a:ln>
              <a:solidFill>
                <a:srgbClr val="39639D"/>
              </a:solidFill>
              <a:cs typeface="Arial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15534D1-4945-4821-9D20-50232FBF6DB6}"/>
              </a:ext>
            </a:extLst>
          </p:cNvPr>
          <p:cNvSpPr/>
          <p:nvPr/>
        </p:nvSpPr>
        <p:spPr>
          <a:xfrm>
            <a:off x="714101" y="1492106"/>
            <a:ext cx="82328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100000"/>
            </a:pPr>
            <a:r>
              <a:rPr lang="en-US" altLang="ko-KR" dirty="0"/>
              <a:t>By differentiating the previously derived equation with respect to λ and simplifying, we obtain the following:</a:t>
            </a:r>
            <a:endParaRPr lang="en-US" altLang="ko-KR" dirty="0">
              <a:ea typeface="굴림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05A0ACC-DE7E-4005-9F96-1BFD94C2683D}"/>
                  </a:ext>
                </a:extLst>
              </p:cNvPr>
              <p:cNvSpPr/>
              <p:nvPr/>
            </p:nvSpPr>
            <p:spPr>
              <a:xfrm>
                <a:off x="809897" y="2095825"/>
                <a:ext cx="8978538" cy="46925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SzPct val="10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sSub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𝑲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𝟐</m:t>
                              </m:r>
                            </m:sup>
                          </m:sSubSup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𝝀</m:t>
                              </m:r>
                            </m:e>
                            <m:sub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𝒍</m:t>
                              </m:r>
                            </m:sub>
                          </m:sSub>
                        </m:den>
                      </m:f>
                      <m:r>
                        <a:rPr lang="en-US" altLang="ko-KR" b="1" i="1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=</m:t>
                      </m:r>
                      <m:r>
                        <a:rPr lang="en-US" altLang="ko-KR" b="1" i="1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𝟎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−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𝟐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𝝈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𝟎</m:t>
                          </m:r>
                          <m:r>
                            <a:rPr lang="en-US" altLang="ko-KR" b="1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𝒍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𝟐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𝜕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𝝀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𝒍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𝒊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=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𝟏</m:t>
                                  </m:r>
                                </m:e>
                                <m: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𝒋</m:t>
                                  </m:r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𝒍</m:t>
                                  </m:r>
                                </m:e>
                              </m:eqAr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𝒏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</m:ctrlPr>
                                </m:naryPr>
                                <m:sub>
                                  <m:eqArr>
                                    <m:eqArr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  <m:t>𝒋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  <m:t>=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ko-KR" b="1" i="1"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  <m:t>𝒊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≠</m:t>
                                      </m:r>
                                      <m:r>
                                        <a:rPr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𝒍</m:t>
                                      </m:r>
                                    </m:e>
                                  </m:eqAr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𝒏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  <m:t>𝝀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  <m:t>𝝀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  <m:t>𝒋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  <m:t>𝝈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  <m:t>𝒊𝒋</m:t>
                                      </m:r>
                                    </m:sub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  <m:r>
                            <a:rPr lang="en-US" altLang="ko-KR" b="1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𝝀</m:t>
                              </m:r>
                            </m:e>
                            <m:sub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𝒍</m:t>
                              </m:r>
                            </m:sub>
                          </m:sSub>
                          <m:nary>
                            <m:naryPr>
                              <m:chr m:val="∑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𝒊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=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𝟏</m:t>
                                  </m:r>
                                </m:e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𝒊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𝒍</m:t>
                                  </m:r>
                                </m:e>
                              </m:eqAr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𝝀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𝒊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𝒊</m:t>
                                  </m:r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𝒍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𝟐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altLang="ko-KR" b="1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𝝀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𝒍</m:t>
                              </m:r>
                            </m:sub>
                          </m:sSub>
                          <m:nary>
                            <m:naryPr>
                              <m:chr m:val="∑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𝒋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=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𝟏</m:t>
                                  </m:r>
                                </m:e>
                                <m: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𝒋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𝒍</m:t>
                                  </m:r>
                                </m:e>
                              </m:eqAr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𝝀</m:t>
                                  </m:r>
                                </m:e>
                                <m:sub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𝒋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𝒋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𝒍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𝟐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altLang="ko-KR" b="1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sSub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𝝀</m:t>
                              </m:r>
                            </m:e>
                            <m:sub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𝒍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𝟐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sSub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𝒍𝒍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𝟐</m:t>
                              </m:r>
                            </m:sup>
                          </m:sSubSup>
                        </m:e>
                      </m:d>
                      <m:r>
                        <a:rPr lang="en-US" altLang="ko-KR" b="1" i="1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𝒍</m:t>
                      </m:r>
                      <m:r>
                        <a:rPr lang="en-US" altLang="ko-KR" b="1" i="1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=</m:t>
                      </m:r>
                      <m:r>
                        <a:rPr lang="en-US" altLang="ko-KR" b="1" i="1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𝟏</m:t>
                      </m:r>
                      <m:r>
                        <a:rPr lang="en-US" altLang="ko-KR" b="1" i="1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,</m:t>
                      </m:r>
                      <m:r>
                        <a:rPr lang="en-US" altLang="ko-KR" b="1" i="1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𝟐</m:t>
                      </m:r>
                      <m:r>
                        <a:rPr lang="en-US" altLang="ko-KR" b="1" i="1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,…,</m:t>
                      </m:r>
                      <m:r>
                        <a:rPr lang="en-US" altLang="ko-KR" b="1" i="1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𝒏</m:t>
                      </m:r>
                    </m:oMath>
                  </m:oMathPara>
                </a14:m>
                <a:endParaRPr lang="en-US" altLang="ko-KR" dirty="0"/>
              </a:p>
              <a:p>
                <a:pPr>
                  <a:buSzPct val="100000"/>
                </a:pPr>
                <a:endParaRPr lang="ko-KR" altLang="en-US" dirty="0"/>
              </a:p>
              <a:p>
                <a:pPr>
                  <a:buSzPct val="10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1" i="1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          =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𝟎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−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𝟐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𝝈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𝟎</m:t>
                          </m:r>
                          <m:r>
                            <a:rPr lang="en-US" altLang="ko-KR" b="1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𝒍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𝟐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+</m:t>
                      </m:r>
                      <m:r>
                        <a:rPr lang="en-US" altLang="ko-KR" b="1" i="1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𝟎</m:t>
                      </m:r>
                      <m:r>
                        <a:rPr lang="en-US" altLang="ko-KR" b="1" i="1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𝒊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=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𝒊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𝒍</m:t>
                              </m:r>
                            </m:e>
                          </m:eqAr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𝝀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𝒊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sSub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𝒊𝒍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𝟐</m:t>
                              </m:r>
                            </m:sup>
                          </m:sSubSup>
                        </m:e>
                      </m:nary>
                      <m:r>
                        <a:rPr lang="en-US" altLang="ko-KR" b="1" i="1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𝒋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=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𝒋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𝒍</m:t>
                              </m:r>
                            </m:e>
                          </m:eqAr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𝝀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𝒋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sSub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𝒋𝒍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𝟐</m:t>
                              </m:r>
                            </m:sup>
                          </m:sSubSup>
                        </m:e>
                      </m:nary>
                      <m:r>
                        <a:rPr lang="en-US" altLang="ko-KR" b="1" i="1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+</m:t>
                      </m:r>
                      <m:r>
                        <a:rPr lang="en-US" altLang="ko-KR" b="1" i="1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𝟐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𝝀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𝒋</m:t>
                          </m:r>
                        </m:sub>
                      </m:sSub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𝝈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𝒍𝒍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altLang="ko-KR" dirty="0">
                  <a:ea typeface="굴림" panose="020B0600000101010101" pitchFamily="50" charset="-127"/>
                </a:endParaRPr>
              </a:p>
              <a:p>
                <a:pPr>
                  <a:buSzPct val="10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 </m:t>
                      </m:r>
                      <m:r>
                        <a:rPr lang="en-US" altLang="ko-KR" b="1" i="1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         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𝟎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−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𝟐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𝝈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𝟎</m:t>
                          </m:r>
                          <m:r>
                            <a:rPr lang="en-US" altLang="ko-KR" b="1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𝒍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𝟐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𝟎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1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𝒊</m:t>
                          </m:r>
                          <m:r>
                            <a:rPr lang="en-US" altLang="ko-KR" b="1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=</m:t>
                          </m:r>
                          <m:r>
                            <a:rPr lang="en-US" altLang="ko-KR" b="1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𝟏</m:t>
                          </m:r>
                        </m:sub>
                        <m:sup>
                          <m:r>
                            <a:rPr lang="en-US" altLang="ko-KR" b="1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𝝀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𝒊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sSub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𝒊𝒍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𝟐</m:t>
                              </m:r>
                            </m:sup>
                          </m:sSubSup>
                        </m:e>
                      </m:nary>
                      <m:r>
                        <a:rPr lang="en-US" altLang="ko-KR" i="1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naryPr>
                        <m:sub>
                          <m:r>
                            <a:rPr lang="en-US" altLang="ko-KR" b="1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𝒋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=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𝟏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𝝀</m:t>
                              </m:r>
                            </m:e>
                            <m:sub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𝒋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sSub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𝒋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𝒍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𝟐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altLang="ko-KR" dirty="0">
                  <a:ea typeface="굴림" panose="020B0600000101010101" pitchFamily="50" charset="-127"/>
                </a:endParaRPr>
              </a:p>
              <a:p>
                <a:pPr>
                  <a:buSzPct val="10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 </m:t>
                      </m:r>
                      <m:r>
                        <a:rPr lang="en-US" altLang="ko-KR" b="1" i="1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         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𝟎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−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𝟐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𝝈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𝟎</m:t>
                          </m:r>
                          <m:r>
                            <a:rPr lang="en-US" altLang="ko-KR" b="1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𝒍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𝟐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+</m:t>
                      </m:r>
                      <m:r>
                        <a:rPr lang="en-US" altLang="ko-KR" b="1" i="1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𝟐</m:t>
                      </m:r>
                      <m:nary>
                        <m:naryPr>
                          <m:chr m:val="∑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𝒊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=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𝟏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𝝀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𝒊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sSub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𝒊𝒍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𝟐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altLang="ko-KR" dirty="0">
                  <a:ea typeface="굴림" panose="020B0600000101010101" pitchFamily="50" charset="-127"/>
                </a:endParaRPr>
              </a:p>
              <a:p>
                <a:pPr>
                  <a:buSzPct val="10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 </m:t>
                      </m:r>
                      <m:r>
                        <a:rPr lang="en-US" altLang="ko-KR" b="1" i="1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         </m:t>
                      </m:r>
                      <m:r>
                        <a:rPr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nary>
                        <m:naryPr>
                          <m:chr m:val="∑"/>
                          <m:ctrlPr>
                            <a:rPr lang="en-US" altLang="ko-K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𝒊</m:t>
                          </m:r>
                          <m:r>
                            <a:rPr lang="en-US" altLang="ko-K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=</m:t>
                          </m:r>
                          <m:r>
                            <a:rPr lang="en-US" altLang="ko-K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𝟏</m:t>
                          </m:r>
                        </m:sub>
                        <m:sup>
                          <m:r>
                            <a:rPr lang="en-US" altLang="ko-K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𝝀</m:t>
                              </m:r>
                            </m:e>
                            <m:sub>
                              <m:r>
                                <a:rPr lang="en-US" altLang="ko-K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𝒊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sSubSupPr>
                            <m:e>
                              <m:r>
                                <a:rPr lang="ko-KR" alt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US" altLang="ko-K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𝒊𝒍</m:t>
                              </m:r>
                            </m:sub>
                            <m:sup>
                              <m:r>
                                <a:rPr lang="en-US" altLang="ko-KR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𝟐</m:t>
                              </m:r>
                            </m:sup>
                          </m:sSubSup>
                        </m:e>
                      </m:nary>
                      <m:r>
                        <a:rPr lang="en-US" altLang="ko-KR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=</m:t>
                      </m:r>
                      <m:sSubSup>
                        <m:sSubSupPr>
                          <m:ctrlPr>
                            <a:rPr lang="en-US" altLang="ko-K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sSubSupPr>
                        <m:e>
                          <m:r>
                            <a:rPr lang="ko-KR" alt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𝝈</m:t>
                          </m:r>
                        </m:e>
                        <m:sub>
                          <m:r>
                            <a:rPr lang="en-US" altLang="ko-K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𝟎</m:t>
                          </m:r>
                          <m:r>
                            <a:rPr lang="en-US" altLang="ko-K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𝒍</m:t>
                          </m:r>
                        </m:sub>
                        <m:sup>
                          <m:r>
                            <a:rPr lang="en-US" altLang="ko-K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altLang="ko-KR" b="1" dirty="0">
                  <a:ea typeface="굴림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05A0ACC-DE7E-4005-9F96-1BFD94C26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97" y="2095825"/>
                <a:ext cx="8978538" cy="46925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D8E3E6-FAE2-4011-B619-73D270D89B43}"/>
                  </a:ext>
                </a:extLst>
              </p:cNvPr>
              <p:cNvSpPr txBox="1"/>
              <p:nvPr/>
            </p:nvSpPr>
            <p:spPr>
              <a:xfrm>
                <a:off x="7473837" y="4032756"/>
                <a:ext cx="4436886" cy="2072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Expressing the derived results in matrix form, we have the following:</a:t>
                </a:r>
                <a:r>
                  <a:rPr lang="en-US" altLang="ko-KR" b="1" dirty="0">
                    <a:ea typeface="굴림" panose="020B0600000101010101" pitchFamily="50" charset="-127"/>
                  </a:rPr>
                  <a:t> Simple Kriging</a:t>
                </a:r>
              </a:p>
              <a:p>
                <a:endParaRPr lang="en-US" altLang="ko-KR" dirty="0">
                  <a:ea typeface="굴림" panose="020B0600000101010101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b="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1</m:t>
                                    </m:r>
                                    <m:r>
                                      <a:rPr lang="en-US" altLang="ko-KR" b="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b="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b="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n-US" altLang="ko-KR" b="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b="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1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altLang="ko-KR" b="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b="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2</m:t>
                                    </m:r>
                                    <m:r>
                                      <a:rPr lang="en-US" altLang="ko-KR" b="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b="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b="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altLang="ko-KR" b="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b="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2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altLang="ko-KR" b="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b="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𝑛</m:t>
                                    </m:r>
                                    <m:r>
                                      <a:rPr lang="en-US" altLang="ko-KR" b="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b="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b="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𝑛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b="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b="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𝑛𝑛</m:t>
                                    </m:r>
                                  </m:sub>
                                  <m:sup>
                                    <m:r>
                                      <a:rPr lang="en-US" altLang="ko-KR" b="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b="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b="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b="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b="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b="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0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b="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b="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b="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0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b="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b="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b="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0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altLang="ko-KR" b="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D8E3E6-FAE2-4011-B619-73D270D89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837" y="4032756"/>
                <a:ext cx="4436886" cy="2072940"/>
              </a:xfrm>
              <a:prstGeom prst="rect">
                <a:avLst/>
              </a:prstGeom>
              <a:blipFill>
                <a:blip r:embed="rId4"/>
                <a:stretch>
                  <a:fillRect l="-1099" t="-1765" r="-12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C9B1D741-7728-45B9-A66D-9A40AF8206A8}"/>
              </a:ext>
            </a:extLst>
          </p:cNvPr>
          <p:cNvSpPr/>
          <p:nvPr/>
        </p:nvSpPr>
        <p:spPr>
          <a:xfrm>
            <a:off x="6507185" y="4691110"/>
            <a:ext cx="966652" cy="7562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230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00EEE-7FB9-D981-F06B-292E95FB4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ko-KR" b="1" dirty="0"/>
              <a:t>Kriging Theory</a:t>
            </a:r>
            <a:endParaRPr lang="en-CA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C57AA1-262A-48AA-AD75-F1A3E8386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8745" y="6514843"/>
            <a:ext cx="990600" cy="347524"/>
          </a:xfrm>
        </p:spPr>
        <p:txBody>
          <a:bodyPr/>
          <a:lstStyle/>
          <a:p>
            <a:fld id="{2DCB18FE-46AA-4BE0-88C7-F5AF093AC2C4}" type="slidenum">
              <a:rPr lang="en-US" altLang="ko-KR" smtClean="0"/>
              <a:pPr/>
              <a:t>16</a:t>
            </a:fld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2032A3C-E9F3-4730-BDAB-E8BB4C30AC70}"/>
              </a:ext>
            </a:extLst>
          </p:cNvPr>
          <p:cNvSpPr/>
          <p:nvPr/>
        </p:nvSpPr>
        <p:spPr>
          <a:xfrm>
            <a:off x="528592" y="1084479"/>
            <a:ext cx="4332968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  <a:cs typeface="Arial" charset="0"/>
                <a:sym typeface="Wingdings"/>
              </a:rPr>
              <a:t>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  <a:cs typeface="Arial" charset="0"/>
              </a:rPr>
              <a:t> Extension of Kriging</a:t>
            </a:r>
            <a:endParaRPr lang="ko-KR" altLang="en-US" b="1" i="1" u="sng" spc="-40" dirty="0">
              <a:ln>
                <a:solidFill>
                  <a:srgbClr val="F58027">
                    <a:alpha val="0"/>
                  </a:srgbClr>
                </a:solidFill>
              </a:ln>
              <a:solidFill>
                <a:srgbClr val="39639D"/>
              </a:solidFill>
              <a:cs typeface="Arial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53652B-4C4C-40B9-8999-7D2E55C2E028}"/>
              </a:ext>
            </a:extLst>
          </p:cNvPr>
          <p:cNvSpPr/>
          <p:nvPr/>
        </p:nvSpPr>
        <p:spPr>
          <a:xfrm>
            <a:off x="714103" y="1492106"/>
            <a:ext cx="45894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100000"/>
            </a:pPr>
            <a:r>
              <a:rPr lang="en-US" altLang="ko-KR" sz="1600" dirty="0">
                <a:ea typeface="굴림" panose="020B0600000101010101" pitchFamily="50" charset="-127"/>
              </a:rPr>
              <a:t>Unbiased Estimation and Considering External Drifter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E198DB3-9934-4A35-967D-8323BA3C1156}"/>
                  </a:ext>
                </a:extLst>
              </p:cNvPr>
              <p:cNvSpPr/>
              <p:nvPr/>
            </p:nvSpPr>
            <p:spPr>
              <a:xfrm>
                <a:off x="714102" y="3893888"/>
                <a:ext cx="3910429" cy="1472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1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2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𝑛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𝑛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𝑛𝑛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  <m:t>𝜔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01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02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0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E198DB3-9934-4A35-967D-8323BA3C11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02" y="3893888"/>
                <a:ext cx="3910429" cy="14720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id="{CCF258D3-027F-4129-A661-491CF5C7940D}"/>
              </a:ext>
            </a:extLst>
          </p:cNvPr>
          <p:cNvSpPr/>
          <p:nvPr/>
        </p:nvSpPr>
        <p:spPr>
          <a:xfrm>
            <a:off x="714102" y="1979741"/>
            <a:ext cx="46852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100000"/>
            </a:pPr>
            <a:r>
              <a:rPr lang="en-US" altLang="ko-KR" sz="1600" dirty="0">
                <a:ea typeface="굴림" panose="020B0600000101010101" pitchFamily="50" charset="-127"/>
              </a:rPr>
              <a:t>For Unbiased Estimation,</a:t>
            </a:r>
            <a:r>
              <a:rPr lang="ko-KR" altLang="en-US" sz="1600" dirty="0">
                <a:ea typeface="굴림" panose="020B0600000101010101" pitchFamily="50" charset="-127"/>
              </a:rPr>
              <a:t> </a:t>
            </a:r>
            <a:r>
              <a:rPr lang="en-US" altLang="ko-KR" sz="1600" dirty="0">
                <a:ea typeface="굴림" panose="020B0600000101010101" pitchFamily="50" charset="-127"/>
              </a:rPr>
              <a:t>Using Lagrange Multiplier</a:t>
            </a:r>
          </a:p>
          <a:p>
            <a:pPr>
              <a:buSzPct val="100000"/>
            </a:pPr>
            <a:r>
              <a:rPr lang="en-US" altLang="ko-KR" sz="1600" dirty="0">
                <a:ea typeface="굴림" panose="020B0600000101010101" pitchFamily="50" charset="-127"/>
              </a:rPr>
              <a:t>= Ordinary Kriging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43311E5-8CBF-40D8-9679-AE13EA601B37}"/>
                  </a:ext>
                </a:extLst>
              </p:cNvPr>
              <p:cNvSpPr/>
              <p:nvPr/>
            </p:nvSpPr>
            <p:spPr>
              <a:xfrm>
                <a:off x="5535431" y="2145251"/>
                <a:ext cx="5873018" cy="2332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8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i="1" smtClean="0">
                                        <a:solidFill>
                                          <a:srgbClr val="0170C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i="1">
                                        <a:solidFill>
                                          <a:srgbClr val="0170C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rgbClr val="0170C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solidFill>
                                          <a:srgbClr val="0170C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i="1" smtClean="0">
                                        <a:solidFill>
                                          <a:srgbClr val="0170C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i="1">
                                        <a:solidFill>
                                          <a:srgbClr val="0170C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rgbClr val="0170C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solidFill>
                                          <a:srgbClr val="0170C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ko-KR" i="1" smtClean="0">
                                    <a:solidFill>
                                      <a:srgbClr val="0170C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i="1" smtClean="0">
                                        <a:solidFill>
                                          <a:srgbClr val="0170C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i="1">
                                        <a:solidFill>
                                          <a:srgbClr val="0170C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rgbClr val="0170C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1</m:t>
                                    </m:r>
                                    <m:r>
                                      <a:rPr lang="en-US" altLang="ko-KR" i="1">
                                        <a:solidFill>
                                          <a:srgbClr val="0170C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solidFill>
                                          <a:srgbClr val="0170C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1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i="1" smtClean="0">
                                        <a:solidFill>
                                          <a:srgbClr val="0170C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i="1">
                                        <a:solidFill>
                                          <a:srgbClr val="0170C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rgbClr val="0170C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solidFill>
                                          <a:srgbClr val="0170C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i="1" smtClean="0">
                                        <a:solidFill>
                                          <a:srgbClr val="0170C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i="1">
                                        <a:solidFill>
                                          <a:srgbClr val="0170C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rgbClr val="0170C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solidFill>
                                          <a:srgbClr val="0170C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ko-KR" i="1" smtClean="0">
                                    <a:solidFill>
                                      <a:srgbClr val="0170C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i="1" smtClean="0">
                                        <a:solidFill>
                                          <a:srgbClr val="0170C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i="1">
                                        <a:solidFill>
                                          <a:srgbClr val="0170C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rgbClr val="0170C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2</m:t>
                                    </m:r>
                                    <m:r>
                                      <a:rPr lang="en-US" altLang="ko-KR" i="1">
                                        <a:solidFill>
                                          <a:srgbClr val="0170C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solidFill>
                                          <a:srgbClr val="0170C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2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i="1" smtClean="0">
                                    <a:solidFill>
                                      <a:srgbClr val="0170C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i="1" smtClean="0">
                                    <a:solidFill>
                                      <a:srgbClr val="0170C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i="1" smtClean="0">
                                    <a:solidFill>
                                      <a:srgbClr val="0170C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ko-KR" i="1" smtClean="0">
                                    <a:solidFill>
                                      <a:srgbClr val="0170C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i="1" smtClean="0">
                                        <a:solidFill>
                                          <a:srgbClr val="0170C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i="1">
                                        <a:solidFill>
                                          <a:srgbClr val="0170C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rgbClr val="0170C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𝑛</m:t>
                                    </m:r>
                                    <m:r>
                                      <a:rPr lang="en-US" altLang="ko-KR" i="1">
                                        <a:solidFill>
                                          <a:srgbClr val="0170C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solidFill>
                                          <a:srgbClr val="0170C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i="1" smtClean="0">
                                        <a:solidFill>
                                          <a:srgbClr val="0170C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i="1">
                                        <a:solidFill>
                                          <a:srgbClr val="0170C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rgbClr val="0170C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𝑛</m:t>
                                    </m:r>
                                    <m:r>
                                      <a:rPr lang="en-US" altLang="ko-KR" i="1">
                                        <a:solidFill>
                                          <a:srgbClr val="0170C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solidFill>
                                          <a:srgbClr val="0170C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ko-KR" i="1" smtClean="0">
                                    <a:solidFill>
                                      <a:srgbClr val="0170C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i="1" smtClean="0">
                                        <a:solidFill>
                                          <a:srgbClr val="0170C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i="1">
                                        <a:solidFill>
                                          <a:srgbClr val="0170C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rgbClr val="0170C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𝑛𝑛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solidFill>
                                          <a:srgbClr val="0170C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𝑛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𝑛𝑚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𝑛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1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2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𝑚𝑚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ko-KR" alt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01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02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altLang="ko-KR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0</m:t>
                                    </m:r>
                                    <m: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01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0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43311E5-8CBF-40D8-9679-AE13EA601B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5431" y="2145251"/>
                <a:ext cx="5873018" cy="23320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21EE6ACE-5492-4D30-A3A8-0E2499DC929B}"/>
                  </a:ext>
                </a:extLst>
              </p:cNvPr>
              <p:cNvSpPr/>
              <p:nvPr/>
            </p:nvSpPr>
            <p:spPr>
              <a:xfrm>
                <a:off x="5535431" y="4559846"/>
                <a:ext cx="3022238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b="1" i="1" smtClean="0">
                                    <a:solidFill>
                                      <a:srgbClr val="0170C1"/>
                                    </a:solidFill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  <m:t>𝑪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altLang="ko-KR" b="1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  <m:t>𝑿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b="1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altLang="ko-KR" b="1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𝒏</m:t>
                                    </m:r>
                                  </m:sub>
                                  <m:sup>
                                    <m:r>
                                      <a:rPr lang="en-US" altLang="ko-KR" b="1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𝑻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𝟎</m:t>
                                    </m:r>
                                  </m:e>
                                  <m:sub>
                                    <m:r>
                                      <a:rPr lang="en-US" altLang="ko-KR" b="1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1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𝑿</m:t>
                                    </m:r>
                                  </m:e>
                                  <m:sup>
                                    <m:r>
                                      <a:rPr lang="en-US" altLang="ko-KR" b="1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𝑻</m:t>
                                    </m:r>
                                  </m:sup>
                                </m:s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b="1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𝟎</m:t>
                                    </m:r>
                                  </m:e>
                                  <m:sub>
                                    <m:r>
                                      <a:rPr lang="en-US" altLang="ko-KR" b="1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𝒎</m:t>
                                    </m:r>
                                  </m:sub>
                                  <m:sup>
                                    <m:r>
                                      <a:rPr lang="en-US" altLang="ko-KR" b="1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𝑻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ko-KR" altLang="en-US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  <m:t>𝝀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ko-KR" altLang="en-US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  <m:t>𝝎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b="1" i="1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altLang="ko-KR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altLang="ko-KR" b="1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𝟎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21EE6ACE-5492-4D30-A3A8-0E2499DC92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5431" y="4559846"/>
                <a:ext cx="3022238" cy="9727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DF8C09C-0A5F-44EE-B5AC-8194AB1254FF}"/>
                  </a:ext>
                </a:extLst>
              </p:cNvPr>
              <p:cNvSpPr/>
              <p:nvPr/>
            </p:nvSpPr>
            <p:spPr>
              <a:xfrm>
                <a:off x="5535431" y="5516324"/>
                <a:ext cx="3251403" cy="10268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ko-KR" alt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  <m:t>𝝀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ko-KR" alt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  <m:t>𝝎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=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ko-KR" i="1" smtClean="0">
                                        <a:solidFill>
                                          <a:srgbClr val="0170C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𝑪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𝑰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𝑿</m:t>
                                    </m:r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𝑰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𝒏</m:t>
                                        </m:r>
                                      </m:sub>
                                      <m: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𝟎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𝒎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𝑿</m:t>
                                        </m:r>
                                      </m:e>
                                      <m: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𝑻</m:t>
                                        </m:r>
                                      </m:sup>
                                    </m:s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𝟎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𝒎</m:t>
                                        </m:r>
                                      </m:sub>
                                      <m: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𝟎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DF8C09C-0A5F-44EE-B5AC-8194AB1254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5431" y="5516324"/>
                <a:ext cx="3251403" cy="10268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3D770F-348E-411C-8795-42576E735ECB}"/>
              </a:ext>
            </a:extLst>
          </p:cNvPr>
          <p:cNvSpPr/>
          <p:nvPr/>
        </p:nvSpPr>
        <p:spPr>
          <a:xfrm>
            <a:off x="5535431" y="1464367"/>
            <a:ext cx="54896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100000"/>
            </a:pPr>
            <a:r>
              <a:rPr lang="en-US" altLang="ko-KR" sz="1600" dirty="0">
                <a:ea typeface="굴림" panose="020B0600000101010101" pitchFamily="50" charset="-127"/>
              </a:rPr>
              <a:t>For Considering Spatial Trend,</a:t>
            </a:r>
            <a:r>
              <a:rPr lang="ko-KR" altLang="en-US" sz="1600" dirty="0">
                <a:ea typeface="굴림" panose="020B0600000101010101" pitchFamily="50" charset="-127"/>
              </a:rPr>
              <a:t> </a:t>
            </a:r>
            <a:r>
              <a:rPr lang="en-US" altLang="ko-KR" sz="1600" dirty="0">
                <a:ea typeface="굴림" panose="020B0600000101010101" pitchFamily="50" charset="-127"/>
              </a:rPr>
              <a:t>Add External Drifter</a:t>
            </a:r>
          </a:p>
          <a:p>
            <a:pPr>
              <a:buSzPct val="100000"/>
            </a:pPr>
            <a:r>
              <a:rPr lang="en-US" altLang="ko-KR" sz="1600" dirty="0">
                <a:ea typeface="굴림" panose="020B0600000101010101" pitchFamily="50" charset="-127"/>
              </a:rPr>
              <a:t>= Universal Kriging(Coordinates as Drifter)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426F2B-C880-45DA-8E2F-006545F5D12F}"/>
              </a:ext>
            </a:extLst>
          </p:cNvPr>
          <p:cNvSpPr/>
          <p:nvPr/>
        </p:nvSpPr>
        <p:spPr>
          <a:xfrm>
            <a:off x="8658417" y="4876920"/>
            <a:ext cx="32255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굴림" panose="020B0600000101010101" pitchFamily="50" charset="-127"/>
              </a:rPr>
              <a:t>Known,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굴림" panose="020B0600000101010101" pitchFamily="50" charset="-127"/>
              </a:rPr>
              <a:t>Unknown,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0170C1"/>
                </a:solidFill>
                <a:effectLst/>
                <a:uLnTx/>
                <a:uFillTx/>
                <a:latin typeface="Tahoma"/>
                <a:ea typeface="굴림" panose="020B0600000101010101" pitchFamily="50" charset="-127"/>
              </a:rPr>
              <a:t>Unknown?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170C1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D94BCD53-4866-4C14-A67C-45281A757071}"/>
                  </a:ext>
                </a:extLst>
              </p:cNvPr>
              <p:cNvSpPr/>
              <p:nvPr/>
            </p:nvSpPr>
            <p:spPr>
              <a:xfrm>
                <a:off x="2062547" y="2805592"/>
                <a:ext cx="1213537" cy="847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𝒊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=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𝟏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𝝀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=1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D94BCD53-4866-4C14-A67C-45281A7570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547" y="2805592"/>
                <a:ext cx="1213537" cy="847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직사각형 14">
            <a:extLst>
              <a:ext uri="{FF2B5EF4-FFF2-40B4-BE49-F238E27FC236}">
                <a16:creationId xmlns:a16="http://schemas.microsoft.com/office/drawing/2014/main" id="{5999AEDA-6024-4D0B-9745-A0F163AB36EC}"/>
              </a:ext>
            </a:extLst>
          </p:cNvPr>
          <p:cNvSpPr/>
          <p:nvPr/>
        </p:nvSpPr>
        <p:spPr>
          <a:xfrm>
            <a:off x="8342811" y="2211977"/>
            <a:ext cx="1497875" cy="118057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D33E800-BEF5-45C7-9365-76945AA04EC2}"/>
              </a:ext>
            </a:extLst>
          </p:cNvPr>
          <p:cNvSpPr/>
          <p:nvPr/>
        </p:nvSpPr>
        <p:spPr>
          <a:xfrm>
            <a:off x="5743302" y="3652812"/>
            <a:ext cx="2164081" cy="824488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11B2067-EDFF-4835-9497-BFE4B91EA947}"/>
              </a:ext>
            </a:extLst>
          </p:cNvPr>
          <p:cNvSpPr/>
          <p:nvPr/>
        </p:nvSpPr>
        <p:spPr>
          <a:xfrm>
            <a:off x="9356404" y="5492408"/>
            <a:ext cx="1829588" cy="412244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External Drifter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773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00EEE-7FB9-D981-F06B-292E95FB4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ko-KR" b="1" dirty="0"/>
              <a:t>Variogram</a:t>
            </a:r>
            <a:endParaRPr lang="en-CA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E0CD75-44F5-461F-AE03-BBBEA3711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8745" y="6514843"/>
            <a:ext cx="990600" cy="347524"/>
          </a:xfrm>
        </p:spPr>
        <p:txBody>
          <a:bodyPr/>
          <a:lstStyle/>
          <a:p>
            <a:fld id="{2DCB18FE-46AA-4BE0-88C7-F5AF093AC2C4}" type="slidenum">
              <a:rPr lang="en-US" altLang="ko-KR" smtClean="0"/>
              <a:pPr/>
              <a:t>17</a:t>
            </a:fld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FEB53B-3F97-4001-800D-9D44A2E3C6F1}"/>
              </a:ext>
            </a:extLst>
          </p:cNvPr>
          <p:cNvSpPr/>
          <p:nvPr/>
        </p:nvSpPr>
        <p:spPr>
          <a:xfrm>
            <a:off x="528592" y="1084479"/>
            <a:ext cx="4332968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  <a:cs typeface="Arial" charset="0"/>
                <a:sym typeface="Wingdings"/>
              </a:rPr>
              <a:t>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  <a:cs typeface="Arial" charset="0"/>
              </a:rPr>
              <a:t> Variogram Modeling</a:t>
            </a:r>
            <a:endParaRPr lang="ko-KR" altLang="en-US" b="1" i="1" u="sng" spc="-40" dirty="0">
              <a:ln>
                <a:solidFill>
                  <a:srgbClr val="F58027">
                    <a:alpha val="0"/>
                  </a:srgbClr>
                </a:solidFill>
              </a:ln>
              <a:solidFill>
                <a:srgbClr val="39639D"/>
              </a:solidFill>
              <a:cs typeface="Arial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348742-D463-415C-AE59-A10723549D2F}"/>
              </a:ext>
            </a:extLst>
          </p:cNvPr>
          <p:cNvSpPr/>
          <p:nvPr/>
        </p:nvSpPr>
        <p:spPr>
          <a:xfrm>
            <a:off x="714103" y="1492106"/>
            <a:ext cx="45458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100000"/>
            </a:pPr>
            <a:r>
              <a:rPr lang="en-US" altLang="ko-KR" sz="1600" dirty="0">
                <a:ea typeface="굴림" panose="020B0600000101010101" pitchFamily="50" charset="-127"/>
              </a:rPr>
              <a:t>So, How do we calculate Unknown values?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E7130F30-3CCE-4484-A206-42CFAF4E77EE}"/>
                  </a:ext>
                </a:extLst>
              </p:cNvPr>
              <p:cNvSpPr/>
              <p:nvPr/>
            </p:nvSpPr>
            <p:spPr>
              <a:xfrm>
                <a:off x="950588" y="1954439"/>
                <a:ext cx="3251403" cy="10268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ko-KR" alt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  <m:t>𝝀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ko-KR" alt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  <m:t>𝝎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=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ko-KR" i="1" smtClean="0">
                                        <a:solidFill>
                                          <a:srgbClr val="0170C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𝑪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𝑰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𝑿</m:t>
                                    </m:r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𝑰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𝒏</m:t>
                                        </m:r>
                                      </m:sub>
                                      <m: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𝟎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𝒎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𝑿</m:t>
                                        </m:r>
                                      </m:e>
                                      <m: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𝑻</m:t>
                                        </m:r>
                                      </m:sup>
                                    </m:s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𝟎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𝒎</m:t>
                                        </m:r>
                                      </m:sub>
                                      <m: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𝟎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E7130F30-3CCE-4484-A206-42CFAF4E77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588" y="1954439"/>
                <a:ext cx="3251403" cy="10268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id="{CA3B9D04-EDA3-4406-982A-6EC1A90D58B0}"/>
              </a:ext>
            </a:extLst>
          </p:cNvPr>
          <p:cNvSpPr/>
          <p:nvPr/>
        </p:nvSpPr>
        <p:spPr>
          <a:xfrm>
            <a:off x="950588" y="3122452"/>
            <a:ext cx="32255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굴림" panose="020B0600000101010101" pitchFamily="50" charset="-127"/>
              </a:rPr>
              <a:t>Known,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굴림" panose="020B0600000101010101" pitchFamily="50" charset="-127"/>
              </a:rPr>
              <a:t>Unknown,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0170C1"/>
                </a:solidFill>
                <a:effectLst/>
                <a:uLnTx/>
                <a:uFillTx/>
                <a:latin typeface="Tahoma"/>
                <a:ea typeface="굴림" panose="020B0600000101010101" pitchFamily="50" charset="-127"/>
              </a:rPr>
              <a:t>Unknown?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170C1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8A3E386-BE1F-4F3D-B6CB-A836F40A6C99}"/>
                  </a:ext>
                </a:extLst>
              </p:cNvPr>
              <p:cNvSpPr/>
              <p:nvPr/>
            </p:nvSpPr>
            <p:spPr>
              <a:xfrm>
                <a:off x="950587" y="3602199"/>
                <a:ext cx="4545873" cy="20921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SzPct val="100000"/>
                </a:pP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𝛾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h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) 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𝜎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−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𝐶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h</m:t>
                        </m:r>
                      </m:e>
                    </m:d>
                  </m:oMath>
                </a14:m>
                <a:r>
                  <a:rPr lang="en-US" altLang="ko-KR" dirty="0">
                    <a:ea typeface="굴림" panose="020B0600000101010101" pitchFamily="50" charset="-127"/>
                  </a:rPr>
                  <a:t> </a:t>
                </a:r>
              </a:p>
              <a:p>
                <a:pPr>
                  <a:buSzPct val="100000"/>
                </a:pPr>
                <a:endParaRPr lang="en-US" altLang="ko-KR" dirty="0">
                  <a:ea typeface="굴림" panose="020B0600000101010101" pitchFamily="50" charset="-127"/>
                </a:endParaRPr>
              </a:p>
              <a:p>
                <a:pPr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𝛾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𝑠𝑝h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h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1.5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굴림" panose="020B0600000101010101" pitchFamily="50" charset="-127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굴림" panose="020B0600000101010101" pitchFamily="50" charset="-127"/>
                              </a:rPr>
                              <m:t>h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굴림" panose="020B0600000101010101" pitchFamily="50" charset="-127"/>
                              </a:rPr>
                              <m:t>𝑎</m:t>
                            </m:r>
                          </m:den>
                        </m:f>
                        <m: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−0.5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굴림" panose="020B0600000101010101" pitchFamily="50" charset="-127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h</m:t>
                                    </m:r>
                                  </m:num>
                                  <m:den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𝑎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굴림" panose="020B0600000101010101" pitchFamily="50" charset="-127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𝑏</m:t>
                    </m:r>
                  </m:oMath>
                </a14:m>
                <a:r>
                  <a:rPr lang="en-US" altLang="ko-KR" dirty="0">
                    <a:ea typeface="굴림" panose="020B0600000101010101" pitchFamily="50" charset="-127"/>
                  </a:rPr>
                  <a:t> </a:t>
                </a:r>
              </a:p>
              <a:p>
                <a:pPr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𝛾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𝑒𝑥𝑝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h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굴림" panose="020B0600000101010101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굴림" panose="020B0600000101010101" pitchFamily="50" charset="-127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굴림" panose="020B0600000101010101" pitchFamily="50" charset="-127"/>
                              </a:rPr>
                              <m:t>−3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굴림" panose="020B0600000101010101" pitchFamily="50" charset="-127"/>
                              </a:rPr>
                              <m:t>h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굴림" panose="020B0600000101010101" pitchFamily="50" charset="-127"/>
                              </a:rPr>
                              <m:t>/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굴림" panose="020B0600000101010101" pitchFamily="50" charset="-127"/>
                              </a:rPr>
                              <m:t>𝑎</m:t>
                            </m:r>
                          </m:sup>
                        </m:sSup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𝑏</m:t>
                    </m:r>
                  </m:oMath>
                </a14:m>
                <a:r>
                  <a:rPr lang="en-US" altLang="ko-KR" dirty="0">
                    <a:ea typeface="굴림" panose="020B0600000101010101" pitchFamily="50" charset="-127"/>
                  </a:rPr>
                  <a:t> </a:t>
                </a:r>
              </a:p>
              <a:p>
                <a:pPr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𝛾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𝑔𝑎𝑢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h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굴림" panose="020B0600000101010101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굴림" panose="020B0600000101010101" pitchFamily="50" charset="-127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굴림" panose="020B0600000101010101" pitchFamily="50" charset="-127"/>
                              </a:rPr>
                              <m:t>−3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h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/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𝑏</m:t>
                    </m:r>
                  </m:oMath>
                </a14:m>
                <a:r>
                  <a:rPr lang="en-US" altLang="ko-KR" dirty="0">
                    <a:ea typeface="굴림" panose="020B0600000101010101" pitchFamily="50" charset="-127"/>
                  </a:rPr>
                  <a:t> </a:t>
                </a:r>
              </a:p>
              <a:p>
                <a:pPr>
                  <a:buSzPct val="100000"/>
                </a:pPr>
                <a:r>
                  <a:rPr lang="en-US" altLang="ko-KR" dirty="0">
                    <a:ea typeface="굴림" panose="020B0600000101010101" pitchFamily="50" charset="-127"/>
                  </a:rPr>
                  <a:t>…</a:t>
                </a: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8A3E386-BE1F-4F3D-B6CB-A836F40A6C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587" y="3602199"/>
                <a:ext cx="4545873" cy="2092111"/>
              </a:xfrm>
              <a:prstGeom prst="rect">
                <a:avLst/>
              </a:prstGeom>
              <a:blipFill>
                <a:blip r:embed="rId4"/>
                <a:stretch>
                  <a:fillRect l="-1206" b="-37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BDB4724-A32F-470E-B325-D841E56E1122}"/>
                  </a:ext>
                </a:extLst>
              </p:cNvPr>
              <p:cNvSpPr/>
              <p:nvPr/>
            </p:nvSpPr>
            <p:spPr>
              <a:xfrm>
                <a:off x="950588" y="5731406"/>
                <a:ext cx="4147458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SzPct val="100000"/>
                </a:pP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𝑎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𝑅𝑎𝑛𝑔𝑒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𝐷𝑒𝑐𝑜𝑟𝑟𝑒𝑙𝑎𝑡𝑖𝑜𝑛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𝐿𝑒𝑛𝑔𝑡h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),</m:t>
                    </m:r>
                  </m:oMath>
                </a14:m>
                <a:r>
                  <a:rPr lang="en-US" altLang="ko-KR" i="1" dirty="0">
                    <a:latin typeface="Cambria Math" panose="02040503050406030204" pitchFamily="18" charset="0"/>
                    <a:ea typeface="굴림" panose="020B0600000101010101" pitchFamily="50" charset="-127"/>
                  </a:rPr>
                  <a:t> </a:t>
                </a:r>
              </a:p>
              <a:p>
                <a:pPr>
                  <a:buSzPct val="100000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𝑏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𝑁𝑢𝑔𝑔𝑒𝑡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,</m:t>
                    </m:r>
                  </m:oMath>
                </a14:m>
                <a:r>
                  <a:rPr lang="en-US" altLang="ko-KR" i="1" dirty="0">
                    <a:latin typeface="Cambria Math" panose="02040503050406030204" pitchFamily="18" charset="0"/>
                    <a:ea typeface="굴림" panose="020B0600000101010101" pitchFamily="50" charset="-127"/>
                  </a:rPr>
                  <a:t> </a:t>
                </a:r>
              </a:p>
              <a:p>
                <a:pPr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𝑏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𝑆𝑖𝑙𝑙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BDB4724-A32F-470E-B325-D841E56E11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588" y="5731406"/>
                <a:ext cx="4147458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_x397493888" descr="EMB000107401021">
            <a:extLst>
              <a:ext uri="{FF2B5EF4-FFF2-40B4-BE49-F238E27FC236}">
                <a16:creationId xmlns:a16="http://schemas.microsoft.com/office/drawing/2014/main" id="{480F84E6-726B-4DAA-A87E-15273D0BE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32421"/>
            <a:ext cx="5303295" cy="353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8004029-D16E-4324-B94A-B5ECE9A2B3BA}"/>
                  </a:ext>
                </a:extLst>
              </p:cNvPr>
              <p:cNvSpPr/>
              <p:nvPr/>
            </p:nvSpPr>
            <p:spPr>
              <a:xfrm>
                <a:off x="6109805" y="5151444"/>
                <a:ext cx="5303295" cy="9214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𝑪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𝒔𝒎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𝒉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𝒖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𝑪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𝒔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𝒉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𝑪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𝒕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𝒖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𝑪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𝒋𝒐𝒊𝒏𝒕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굴림" panose="020B0600000101010101" pitchFamily="50" charset="-127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  <m:t>𝒉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굴림" panose="020B0600000101010101" pitchFamily="50" charset="-127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𝜿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𝒖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  <m:t>𝟐</m:t>
                                </m:r>
                              </m:sup>
                            </m:sSup>
                          </m:e>
                        </m:rad>
                      </m:e>
                    </m:d>
                  </m:oMath>
                </a14:m>
                <a:r>
                  <a:rPr lang="en-US" altLang="ko-KR" dirty="0">
                    <a:ea typeface="굴림" panose="020B0600000101010101" pitchFamily="50" charset="-127"/>
                  </a:rPr>
                  <a:t> </a:t>
                </a:r>
              </a:p>
              <a:p>
                <a:pPr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𝜸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𝒔𝒎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𝒉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𝒖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𝜸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𝒔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𝒉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𝜸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𝒕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𝒖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𝜸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𝒋𝒐𝒊𝒏𝒕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굴림" panose="020B0600000101010101" pitchFamily="50" charset="-127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  <m:t>𝒉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굴림" panose="020B0600000101010101" pitchFamily="50" charset="-127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𝜿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𝒖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  <m:t>𝟐</m:t>
                                </m:r>
                              </m:sup>
                            </m:sSup>
                          </m:e>
                        </m:rad>
                      </m:e>
                    </m:d>
                  </m:oMath>
                </a14:m>
                <a:r>
                  <a:rPr lang="en-US" altLang="ko-KR" dirty="0">
                    <a:ea typeface="굴림" panose="020B0600000101010101" pitchFamily="50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8004029-D16E-4324-B94A-B5ECE9A2B3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805" y="5151444"/>
                <a:ext cx="5303295" cy="9214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43BC22F4-C8BA-45B8-B2E5-2E460EAC6061}"/>
              </a:ext>
            </a:extLst>
          </p:cNvPr>
          <p:cNvSpPr/>
          <p:nvPr/>
        </p:nvSpPr>
        <p:spPr>
          <a:xfrm>
            <a:off x="6578886" y="6573189"/>
            <a:ext cx="51585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Gräler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B., </a:t>
            </a:r>
            <a:r>
              <a:rPr lang="en-US" altLang="ko-KR" sz="9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Pebesma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Edzer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Heuvelink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G., 2015. </a:t>
            </a:r>
            <a:r>
              <a:rPr lang="en-US" altLang="ko-KR" sz="9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Spatio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-Temporal Interpolation using </a:t>
            </a:r>
            <a:r>
              <a:rPr lang="en-US" altLang="ko-KR" sz="9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gstat</a:t>
            </a:r>
            <a:r>
              <a:rPr lang="en-US" altLang="ko-KR" sz="9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A9C5A4-6B5D-4AE8-AFA6-BA07916F72B7}"/>
              </a:ext>
            </a:extLst>
          </p:cNvPr>
          <p:cNvSpPr/>
          <p:nvPr/>
        </p:nvSpPr>
        <p:spPr>
          <a:xfrm>
            <a:off x="7194681" y="6072850"/>
            <a:ext cx="31398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ea typeface="굴림" panose="020B0600000101010101" pitchFamily="50" charset="-127"/>
              </a:rPr>
              <a:t>&lt;Sum-Metric model(</a:t>
            </a:r>
            <a:r>
              <a:rPr lang="en-US" altLang="ko-KR" sz="1400" dirty="0" err="1">
                <a:ea typeface="굴림" panose="020B0600000101010101" pitchFamily="50" charset="-127"/>
              </a:rPr>
              <a:t>Gräler</a:t>
            </a:r>
            <a:r>
              <a:rPr lang="en-US" altLang="ko-KR" sz="1400" dirty="0">
                <a:ea typeface="굴림" panose="020B0600000101010101" pitchFamily="50" charset="-127"/>
              </a:rPr>
              <a:t> et al. ,2015)&gt;</a:t>
            </a:r>
            <a:endParaRPr lang="ko-KR" altLang="en-US" sz="140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FB592E7-513F-4645-90F3-5B6E4312856E}"/>
              </a:ext>
            </a:extLst>
          </p:cNvPr>
          <p:cNvCxnSpPr>
            <a:cxnSpLocks/>
          </p:cNvCxnSpPr>
          <p:nvPr/>
        </p:nvCxnSpPr>
        <p:spPr>
          <a:xfrm>
            <a:off x="6865883" y="1954925"/>
            <a:ext cx="922283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5C721D5-33C1-4A71-A16F-F684736BFAD4}"/>
              </a:ext>
            </a:extLst>
          </p:cNvPr>
          <p:cNvSpPr/>
          <p:nvPr/>
        </p:nvSpPr>
        <p:spPr>
          <a:xfrm>
            <a:off x="6968358" y="2071683"/>
            <a:ext cx="717331" cy="257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Range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DAEF89B-EEFE-44EC-8FF1-31D37A70B15C}"/>
              </a:ext>
            </a:extLst>
          </p:cNvPr>
          <p:cNvCxnSpPr>
            <a:cxnSpLocks/>
          </p:cNvCxnSpPr>
          <p:nvPr/>
        </p:nvCxnSpPr>
        <p:spPr>
          <a:xfrm>
            <a:off x="6968358" y="3461006"/>
            <a:ext cx="0" cy="882394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93765DF-BE52-445E-AE69-A49805B0F7DB}"/>
              </a:ext>
            </a:extLst>
          </p:cNvPr>
          <p:cNvSpPr/>
          <p:nvPr/>
        </p:nvSpPr>
        <p:spPr>
          <a:xfrm>
            <a:off x="7033993" y="3773474"/>
            <a:ext cx="804093" cy="257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Nugget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1B4D9F4-935D-4D6B-8649-1DB84602FAED}"/>
              </a:ext>
            </a:extLst>
          </p:cNvPr>
          <p:cNvCxnSpPr>
            <a:cxnSpLocks/>
          </p:cNvCxnSpPr>
          <p:nvPr/>
        </p:nvCxnSpPr>
        <p:spPr>
          <a:xfrm>
            <a:off x="8579068" y="1954439"/>
            <a:ext cx="0" cy="2388961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7AF5DE4-6C52-4B64-BE97-FF26D4CDF879}"/>
              </a:ext>
            </a:extLst>
          </p:cNvPr>
          <p:cNvSpPr/>
          <p:nvPr/>
        </p:nvSpPr>
        <p:spPr>
          <a:xfrm>
            <a:off x="8689376" y="2989402"/>
            <a:ext cx="783072" cy="257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Sill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969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00EEE-7FB9-D981-F06B-292E95FB4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ko-KR" b="1" dirty="0"/>
              <a:t>Variogram</a:t>
            </a:r>
            <a:endParaRPr lang="en-CA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37D7B6-6201-487E-8165-C4316C72A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8745" y="6514843"/>
            <a:ext cx="990600" cy="347524"/>
          </a:xfrm>
        </p:spPr>
        <p:txBody>
          <a:bodyPr/>
          <a:lstStyle/>
          <a:p>
            <a:fld id="{2DCB18FE-46AA-4BE0-88C7-F5AF093AC2C4}" type="slidenum">
              <a:rPr lang="en-US" altLang="ko-KR" smtClean="0"/>
              <a:pPr/>
              <a:t>18</a:t>
            </a:fld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17C3BE-6D67-4431-BBC5-EE8A1B336568}"/>
              </a:ext>
            </a:extLst>
          </p:cNvPr>
          <p:cNvSpPr/>
          <p:nvPr/>
        </p:nvSpPr>
        <p:spPr>
          <a:xfrm>
            <a:off x="528592" y="1084479"/>
            <a:ext cx="4332968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  <a:cs typeface="Arial" charset="0"/>
                <a:sym typeface="Wingdings"/>
              </a:rPr>
              <a:t>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  <a:cs typeface="Arial" charset="0"/>
              </a:rPr>
              <a:t> Variogram Modeling</a:t>
            </a:r>
            <a:endParaRPr lang="ko-KR" altLang="en-US" b="1" i="1" u="sng" spc="-40" dirty="0">
              <a:ln>
                <a:solidFill>
                  <a:srgbClr val="F58027">
                    <a:alpha val="0"/>
                  </a:srgbClr>
                </a:solidFill>
              </a:ln>
              <a:solidFill>
                <a:srgbClr val="39639D"/>
              </a:solidFill>
              <a:cs typeface="Arial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63E9BB3-30EB-4E70-9A20-5316896500C8}"/>
              </a:ext>
            </a:extLst>
          </p:cNvPr>
          <p:cNvGrpSpPr/>
          <p:nvPr/>
        </p:nvGrpSpPr>
        <p:grpSpPr>
          <a:xfrm>
            <a:off x="537339" y="1861133"/>
            <a:ext cx="4626545" cy="4585739"/>
            <a:chOff x="4156761" y="1412776"/>
            <a:chExt cx="4951743" cy="495004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7ECFC22-6B64-4DE2-B830-A8BC566F7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1783" y="1412776"/>
              <a:ext cx="2475022" cy="247502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01E0A05-70D8-4A48-8F63-DDC2D6798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6761" y="3887798"/>
              <a:ext cx="2475022" cy="2475022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62D12C9-8962-4EBC-B4D6-9DE8A69DF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6761" y="1412776"/>
              <a:ext cx="2475022" cy="2475022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FB08BF8-A4B3-4E9D-AA84-CADDA9FB0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0084" y="3884400"/>
              <a:ext cx="2478420" cy="2478420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A497A3-06EC-4571-BCC8-8D91C2512707}"/>
              </a:ext>
            </a:extLst>
          </p:cNvPr>
          <p:cNvSpPr/>
          <p:nvPr/>
        </p:nvSpPr>
        <p:spPr bwMode="auto">
          <a:xfrm>
            <a:off x="2909518" y="4194415"/>
            <a:ext cx="2152928" cy="2201380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AEAEFB-A5C9-4169-8E45-4B47B2CD18FB}"/>
              </a:ext>
            </a:extLst>
          </p:cNvPr>
          <p:cNvSpPr/>
          <p:nvPr/>
        </p:nvSpPr>
        <p:spPr>
          <a:xfrm>
            <a:off x="2788110" y="1057308"/>
            <a:ext cx="3573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dirty="0"/>
              <a:t>The </a:t>
            </a:r>
            <a:r>
              <a:rPr lang="ko-KR" altLang="ko-KR" dirty="0" err="1"/>
              <a:t>example</a:t>
            </a:r>
            <a:r>
              <a:rPr lang="ko-KR" altLang="ko-KR" dirty="0"/>
              <a:t> </a:t>
            </a:r>
            <a:r>
              <a:rPr lang="ko-KR" altLang="ko-KR" dirty="0" err="1"/>
              <a:t>uses</a:t>
            </a:r>
            <a:r>
              <a:rPr lang="ko-KR" altLang="ko-KR" dirty="0"/>
              <a:t> 2019 </a:t>
            </a:r>
            <a:r>
              <a:rPr lang="ko-KR" altLang="ko-KR" dirty="0" err="1"/>
              <a:t>nitrate</a:t>
            </a:r>
            <a:r>
              <a:rPr lang="ko-KR" altLang="ko-KR" dirty="0"/>
              <a:t> </a:t>
            </a:r>
            <a:r>
              <a:rPr lang="ko-KR" altLang="ko-KR" dirty="0" err="1"/>
              <a:t>data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742775F-A12B-45DA-B6EF-8F41D8812F8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07" b="11966"/>
          <a:stretch/>
        </p:blipFill>
        <p:spPr>
          <a:xfrm>
            <a:off x="7050485" y="4933496"/>
            <a:ext cx="4044952" cy="15133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F9172E7-B6F8-4F58-86C1-53A0936FB4F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88" b="8436"/>
          <a:stretch/>
        </p:blipFill>
        <p:spPr>
          <a:xfrm>
            <a:off x="7050485" y="1821889"/>
            <a:ext cx="4044951" cy="155882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7609C7D-71B1-4E2F-98FC-6F71EEBC8CE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5" b="8261"/>
          <a:stretch/>
        </p:blipFill>
        <p:spPr>
          <a:xfrm>
            <a:off x="7050687" y="3302841"/>
            <a:ext cx="4047367" cy="165567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7053D2-5880-4C2C-A9CD-906BD1712FE8}"/>
              </a:ext>
            </a:extLst>
          </p:cNvPr>
          <p:cNvSpPr/>
          <p:nvPr/>
        </p:nvSpPr>
        <p:spPr>
          <a:xfrm>
            <a:off x="11033614" y="5531313"/>
            <a:ext cx="1082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ea typeface="굴림" panose="020B0600000101010101" pitchFamily="50" charset="-127"/>
              </a:rPr>
              <a:t>3 </a:t>
            </a:r>
            <a:r>
              <a:rPr lang="en-US" altLang="ko-KR" dirty="0" err="1">
                <a:ea typeface="굴림" panose="020B0600000101010101" pitchFamily="50" charset="-127"/>
              </a:rPr>
              <a:t>Sph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8A38CD0-202F-410B-832C-8B4FC0804706}"/>
              </a:ext>
            </a:extLst>
          </p:cNvPr>
          <p:cNvSpPr/>
          <p:nvPr/>
        </p:nvSpPr>
        <p:spPr>
          <a:xfrm>
            <a:off x="11033614" y="3622847"/>
            <a:ext cx="10821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ea typeface="굴림" panose="020B0600000101010101" pitchFamily="50" charset="-127"/>
              </a:rPr>
              <a:t>2 </a:t>
            </a:r>
            <a:r>
              <a:rPr lang="en-US" altLang="ko-KR" dirty="0" err="1">
                <a:ea typeface="굴림" panose="020B0600000101010101" pitchFamily="50" charset="-127"/>
              </a:rPr>
              <a:t>Sph</a:t>
            </a:r>
            <a:endParaRPr lang="en-US" altLang="ko-KR" dirty="0">
              <a:ea typeface="굴림" panose="020B0600000101010101" pitchFamily="50" charset="-127"/>
            </a:endParaRPr>
          </a:p>
          <a:p>
            <a:r>
              <a:rPr lang="en-US" altLang="ko-KR" dirty="0">
                <a:ea typeface="굴림" panose="020B0600000101010101" pitchFamily="50" charset="-127"/>
              </a:rPr>
              <a:t>1 Exp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DAC5BC6-D843-46AE-82F3-CAB151007C09}"/>
              </a:ext>
            </a:extLst>
          </p:cNvPr>
          <p:cNvSpPr/>
          <p:nvPr/>
        </p:nvSpPr>
        <p:spPr>
          <a:xfrm>
            <a:off x="10992957" y="2091209"/>
            <a:ext cx="10821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ea typeface="굴림" panose="020B0600000101010101" pitchFamily="50" charset="-127"/>
              </a:rPr>
              <a:t>2 </a:t>
            </a:r>
            <a:r>
              <a:rPr lang="en-US" altLang="ko-KR" dirty="0" err="1">
                <a:ea typeface="굴림" panose="020B0600000101010101" pitchFamily="50" charset="-127"/>
              </a:rPr>
              <a:t>Gau</a:t>
            </a:r>
            <a:endParaRPr lang="en-US" altLang="ko-KR" dirty="0">
              <a:ea typeface="굴림" panose="020B0600000101010101" pitchFamily="50" charset="-127"/>
            </a:endParaRPr>
          </a:p>
          <a:p>
            <a:r>
              <a:rPr lang="en-US" altLang="ko-KR" dirty="0">
                <a:ea typeface="굴림" panose="020B0600000101010101" pitchFamily="50" charset="-127"/>
              </a:rPr>
              <a:t>1 </a:t>
            </a:r>
            <a:r>
              <a:rPr lang="en-US" altLang="ko-KR" dirty="0" err="1">
                <a:ea typeface="굴림" panose="020B0600000101010101" pitchFamily="50" charset="-127"/>
              </a:rPr>
              <a:t>Sph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4DB7800-F5E1-4C77-96A8-BA8AA852044A}"/>
              </a:ext>
            </a:extLst>
          </p:cNvPr>
          <p:cNvSpPr/>
          <p:nvPr/>
        </p:nvSpPr>
        <p:spPr>
          <a:xfrm>
            <a:off x="7047867" y="1566654"/>
            <a:ext cx="8236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ea typeface="굴림" panose="020B0600000101010101" pitchFamily="50" charset="-127"/>
              </a:rPr>
              <a:t>Case 1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12AB270-9191-4E29-BBAD-BB752D41B47F}"/>
              </a:ext>
            </a:extLst>
          </p:cNvPr>
          <p:cNvSpPr/>
          <p:nvPr/>
        </p:nvSpPr>
        <p:spPr>
          <a:xfrm>
            <a:off x="7047867" y="3197247"/>
            <a:ext cx="8236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ea typeface="굴림" panose="020B0600000101010101" pitchFamily="50" charset="-127"/>
              </a:rPr>
              <a:t>Case 2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2B204D7-BE74-433E-977D-8E7B79277354}"/>
              </a:ext>
            </a:extLst>
          </p:cNvPr>
          <p:cNvSpPr/>
          <p:nvPr/>
        </p:nvSpPr>
        <p:spPr bwMode="auto">
          <a:xfrm>
            <a:off x="9147013" y="4936568"/>
            <a:ext cx="1865204" cy="1558823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65F23CED-CF66-4FC8-B5A8-FE83D19A7E66}"/>
              </a:ext>
            </a:extLst>
          </p:cNvPr>
          <p:cNvSpPr/>
          <p:nvPr/>
        </p:nvSpPr>
        <p:spPr>
          <a:xfrm>
            <a:off x="5249302" y="3581216"/>
            <a:ext cx="1778816" cy="1352280"/>
          </a:xfrm>
          <a:prstGeom prst="rightArrow">
            <a:avLst>
              <a:gd name="adj1" fmla="val 50000"/>
              <a:gd name="adj2" fmla="val 556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Fit the Variogram</a:t>
            </a:r>
            <a:endParaRPr lang="ko-KR" altLang="en-US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A61C9D1-AAE0-4091-AD5F-5A45B5C016B0}"/>
              </a:ext>
            </a:extLst>
          </p:cNvPr>
          <p:cNvSpPr/>
          <p:nvPr/>
        </p:nvSpPr>
        <p:spPr>
          <a:xfrm>
            <a:off x="7047867" y="4706189"/>
            <a:ext cx="8236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ea typeface="굴림" panose="020B0600000101010101" pitchFamily="50" charset="-127"/>
              </a:rPr>
              <a:t>Case 3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FDB036-3C74-4C15-993C-72DDFEFCF707}"/>
              </a:ext>
            </a:extLst>
          </p:cNvPr>
          <p:cNvSpPr/>
          <p:nvPr/>
        </p:nvSpPr>
        <p:spPr>
          <a:xfrm>
            <a:off x="5810749" y="6228335"/>
            <a:ext cx="983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Selected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DE32799-C7BD-4DC2-891F-72CC73AFA159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5062446" y="6290441"/>
            <a:ext cx="748303" cy="12256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BBC9D12-34D1-4F10-B534-626D42F415E7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6794416" y="6413001"/>
            <a:ext cx="2331200" cy="3387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4E632B-4898-47FC-928B-B117846E7769}"/>
              </a:ext>
            </a:extLst>
          </p:cNvPr>
          <p:cNvSpPr/>
          <p:nvPr/>
        </p:nvSpPr>
        <p:spPr>
          <a:xfrm>
            <a:off x="1623783" y="1545485"/>
            <a:ext cx="2449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Empirical Variogram(EV)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6285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00EEE-7FB9-D981-F06B-292E95FB4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ko-KR" b="1" dirty="0"/>
              <a:t>Just Calculate</a:t>
            </a:r>
            <a:endParaRPr lang="en-CA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C57AA1-262A-48AA-AD75-F1A3E8386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8745" y="6514843"/>
            <a:ext cx="990600" cy="347524"/>
          </a:xfrm>
        </p:spPr>
        <p:txBody>
          <a:bodyPr/>
          <a:lstStyle/>
          <a:p>
            <a:fld id="{2DCB18FE-46AA-4BE0-88C7-F5AF093AC2C4}" type="slidenum">
              <a:rPr lang="en-US" altLang="ko-KR" smtClean="0"/>
              <a:pPr/>
              <a:t>19</a:t>
            </a:fld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2032A3C-E9F3-4730-BDAB-E8BB4C30AC70}"/>
              </a:ext>
            </a:extLst>
          </p:cNvPr>
          <p:cNvSpPr/>
          <p:nvPr/>
        </p:nvSpPr>
        <p:spPr>
          <a:xfrm>
            <a:off x="528592" y="1084479"/>
            <a:ext cx="4332968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  <a:cs typeface="Arial" charset="0"/>
                <a:sym typeface="Wingdings"/>
              </a:rPr>
              <a:t>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  <a:cs typeface="Arial" charset="0"/>
              </a:rPr>
              <a:t> Matrix Multiplication </a:t>
            </a:r>
            <a:endParaRPr lang="ko-KR" altLang="en-US" b="1" i="1" u="sng" spc="-40" dirty="0">
              <a:ln>
                <a:solidFill>
                  <a:srgbClr val="F58027">
                    <a:alpha val="0"/>
                  </a:srgbClr>
                </a:solidFill>
              </a:ln>
              <a:solidFill>
                <a:srgbClr val="39639D"/>
              </a:solidFill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DF8C09C-0A5F-44EE-B5AC-8194AB1254FF}"/>
                  </a:ext>
                </a:extLst>
              </p:cNvPr>
              <p:cNvSpPr/>
              <p:nvPr/>
            </p:nvSpPr>
            <p:spPr>
              <a:xfrm>
                <a:off x="678364" y="1928769"/>
                <a:ext cx="3251403" cy="10268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ko-KR" alt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  <m:t>𝝀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ko-KR" alt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  <m:t>𝝎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=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ko-K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𝑪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𝑰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ko-K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𝑿</m:t>
                                    </m:r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ko-KR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𝑰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𝒏</m:t>
                                        </m:r>
                                      </m:sub>
                                      <m:sup>
                                        <m:r>
                                          <a:rPr lang="en-US" altLang="ko-KR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en-US" altLang="ko-K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𝟎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𝒎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US" altLang="ko-KR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𝑿</m:t>
                                        </m:r>
                                      </m:e>
                                      <m:sup>
                                        <m:r>
                                          <a:rPr lang="en-US" altLang="ko-KR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𝑻</m:t>
                                        </m:r>
                                      </m:sup>
                                    </m:s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altLang="ko-KR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𝟎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𝒎</m:t>
                                        </m:r>
                                      </m:sub>
                                      <m:sup>
                                        <m:r>
                                          <a:rPr lang="en-US" altLang="ko-KR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en-US" altLang="ko-K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𝟎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DF8C09C-0A5F-44EE-B5AC-8194AB1254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364" y="1928769"/>
                <a:ext cx="3251403" cy="10268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426F2B-C880-45DA-8E2F-006545F5D12F}"/>
              </a:ext>
            </a:extLst>
          </p:cNvPr>
          <p:cNvSpPr/>
          <p:nvPr/>
        </p:nvSpPr>
        <p:spPr>
          <a:xfrm>
            <a:off x="691001" y="3051031"/>
            <a:ext cx="20040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굴림" panose="020B0600000101010101" pitchFamily="50" charset="-127"/>
              </a:rPr>
              <a:t>Known,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굴림" panose="020B0600000101010101" pitchFamily="50" charset="-127"/>
              </a:rPr>
              <a:t>Unknown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170C1"/>
              </a:solidFill>
              <a:effectLst/>
              <a:uLnTx/>
              <a:uFillTx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EE069B-34FF-41E5-B53C-FB932FA1EC87}"/>
              </a:ext>
            </a:extLst>
          </p:cNvPr>
          <p:cNvSpPr/>
          <p:nvPr/>
        </p:nvSpPr>
        <p:spPr>
          <a:xfrm>
            <a:off x="678364" y="1541164"/>
            <a:ext cx="5525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Now all components are known except the </a:t>
            </a:r>
            <a:r>
              <a:rPr lang="en-US" altLang="ko-KR" dirty="0">
                <a:solidFill>
                  <a:srgbClr val="C00000"/>
                </a:solidFill>
              </a:rPr>
              <a:t>weight vector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6DDD22F-EC23-4363-BFF6-C6BC19A0D599}"/>
              </a:ext>
            </a:extLst>
          </p:cNvPr>
          <p:cNvSpPr/>
          <p:nvPr/>
        </p:nvSpPr>
        <p:spPr>
          <a:xfrm>
            <a:off x="306414" y="3439243"/>
            <a:ext cx="6944693" cy="88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However, this equation is for calculating the estimation of a single point!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So, Let's line them up all at once and solve them using a matrix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표 2">
                <a:extLst>
                  <a:ext uri="{FF2B5EF4-FFF2-40B4-BE49-F238E27FC236}">
                    <a16:creationId xmlns:a16="http://schemas.microsoft.com/office/drawing/2014/main" id="{BB6A5398-09C1-4A3F-928A-C3A233F1B7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1347936"/>
                  </p:ext>
                </p:extLst>
              </p:nvPr>
            </p:nvGraphicFramePr>
            <p:xfrm>
              <a:off x="4512667" y="2000405"/>
              <a:ext cx="1270443" cy="1005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23481">
                      <a:extLst>
                        <a:ext uri="{9D8B030D-6E8A-4147-A177-3AD203B41FA5}">
                          <a16:colId xmlns:a16="http://schemas.microsoft.com/office/drawing/2014/main" val="2835822877"/>
                        </a:ext>
                      </a:extLst>
                    </a:gridCol>
                    <a:gridCol w="423481">
                      <a:extLst>
                        <a:ext uri="{9D8B030D-6E8A-4147-A177-3AD203B41FA5}">
                          <a16:colId xmlns:a16="http://schemas.microsoft.com/office/drawing/2014/main" val="521621217"/>
                        </a:ext>
                      </a:extLst>
                    </a:gridCol>
                    <a:gridCol w="423481">
                      <a:extLst>
                        <a:ext uri="{9D8B030D-6E8A-4147-A177-3AD203B41FA5}">
                          <a16:colId xmlns:a16="http://schemas.microsoft.com/office/drawing/2014/main" val="987129553"/>
                        </a:ext>
                      </a:extLst>
                    </a:gridCol>
                  </a:tblGrid>
                  <a:tr h="31606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b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𝟎𝟏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b="1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b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𝟎𝟐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/>
                            <a:t>…</a:t>
                          </a:r>
                          <a:endParaRPr lang="ko-KR" altLang="en-US" sz="160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5737379"/>
                      </a:ext>
                    </a:extLst>
                  </a:tr>
                  <a:tr h="316062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b="1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948872"/>
                      </a:ext>
                    </a:extLst>
                  </a:tr>
                  <a:tr h="31606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8751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표 2">
                <a:extLst>
                  <a:ext uri="{FF2B5EF4-FFF2-40B4-BE49-F238E27FC236}">
                    <a16:creationId xmlns:a16="http://schemas.microsoft.com/office/drawing/2014/main" id="{BB6A5398-09C1-4A3F-928A-C3A233F1B7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1347936"/>
                  </p:ext>
                </p:extLst>
              </p:nvPr>
            </p:nvGraphicFramePr>
            <p:xfrm>
              <a:off x="4512667" y="2000405"/>
              <a:ext cx="1270443" cy="1005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23481">
                      <a:extLst>
                        <a:ext uri="{9D8B030D-6E8A-4147-A177-3AD203B41FA5}">
                          <a16:colId xmlns:a16="http://schemas.microsoft.com/office/drawing/2014/main" val="2835822877"/>
                        </a:ext>
                      </a:extLst>
                    </a:gridCol>
                    <a:gridCol w="423481">
                      <a:extLst>
                        <a:ext uri="{9D8B030D-6E8A-4147-A177-3AD203B41FA5}">
                          <a16:colId xmlns:a16="http://schemas.microsoft.com/office/drawing/2014/main" val="521621217"/>
                        </a:ext>
                      </a:extLst>
                    </a:gridCol>
                    <a:gridCol w="423481">
                      <a:extLst>
                        <a:ext uri="{9D8B030D-6E8A-4147-A177-3AD203B41FA5}">
                          <a16:colId xmlns:a16="http://schemas.microsoft.com/office/drawing/2014/main" val="987129553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1429" t="-5455" r="-201429" b="-20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102899" t="-5455" r="-104348" b="-20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/>
                            <a:t>…</a:t>
                          </a:r>
                          <a:endParaRPr lang="ko-KR" altLang="en-US" sz="160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573737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b="1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948872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87519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77E8741-E6EA-4980-9CBE-5FC54D4BB77A}"/>
              </a:ext>
            </a:extLst>
          </p:cNvPr>
          <p:cNvCxnSpPr>
            <a:cxnSpLocks/>
          </p:cNvCxnSpPr>
          <p:nvPr/>
        </p:nvCxnSpPr>
        <p:spPr>
          <a:xfrm flipV="1">
            <a:off x="3791607" y="2179822"/>
            <a:ext cx="654269" cy="3584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표 27">
                <a:extLst>
                  <a:ext uri="{FF2B5EF4-FFF2-40B4-BE49-F238E27FC236}">
                    <a16:creationId xmlns:a16="http://schemas.microsoft.com/office/drawing/2014/main" id="{5DE4DFAA-E8FF-4DA4-B3CC-67AA7C1418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8597190"/>
                  </p:ext>
                </p:extLst>
              </p:nvPr>
            </p:nvGraphicFramePr>
            <p:xfrm>
              <a:off x="802766" y="4534992"/>
              <a:ext cx="4762092" cy="192901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42959">
                      <a:extLst>
                        <a:ext uri="{9D8B030D-6E8A-4147-A177-3AD203B41FA5}">
                          <a16:colId xmlns:a16="http://schemas.microsoft.com/office/drawing/2014/main" val="1512141502"/>
                        </a:ext>
                      </a:extLst>
                    </a:gridCol>
                    <a:gridCol w="1360624">
                      <a:extLst>
                        <a:ext uri="{9D8B030D-6E8A-4147-A177-3AD203B41FA5}">
                          <a16:colId xmlns:a16="http://schemas.microsoft.com/office/drawing/2014/main" val="1768935296"/>
                        </a:ext>
                      </a:extLst>
                    </a:gridCol>
                    <a:gridCol w="1355834">
                      <a:extLst>
                        <a:ext uri="{9D8B030D-6E8A-4147-A177-3AD203B41FA5}">
                          <a16:colId xmlns:a16="http://schemas.microsoft.com/office/drawing/2014/main" val="3535594063"/>
                        </a:ext>
                      </a:extLst>
                    </a:gridCol>
                    <a:gridCol w="370490">
                      <a:extLst>
                        <a:ext uri="{9D8B030D-6E8A-4147-A177-3AD203B41FA5}">
                          <a16:colId xmlns:a16="http://schemas.microsoft.com/office/drawing/2014/main" val="1517330404"/>
                        </a:ext>
                      </a:extLst>
                    </a:gridCol>
                    <a:gridCol w="1332185">
                      <a:extLst>
                        <a:ext uri="{9D8B030D-6E8A-4147-A177-3AD203B41FA5}">
                          <a16:colId xmlns:a16="http://schemas.microsoft.com/office/drawing/2014/main" val="2955452765"/>
                        </a:ext>
                      </a:extLst>
                    </a:gridCol>
                  </a:tblGrid>
                  <a:tr h="385803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b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𝟎𝟏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b="1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b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𝟎𝟐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6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R" altLang="en-US" sz="16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b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82573090"/>
                      </a:ext>
                    </a:extLst>
                  </a:tr>
                  <a:tr h="38580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b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b="1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i="1" smtClean="0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60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𝒔𝒎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1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600" b="1" i="1" smtClean="0">
                                            <a:latin typeface="Cambria Math" panose="02040503050406030204" pitchFamily="18" charset="0"/>
                                          </a:rPr>
                                          <m:t>𝒉</m:t>
                                        </m:r>
                                      </m:e>
                                      <m:sub>
                                        <m:r>
                                          <a:rPr lang="en-US" altLang="ko-KR" sz="1600" b="1" i="1" smtClean="0">
                                            <a:latin typeface="Cambria Math" panose="02040503050406030204" pitchFamily="18" charset="0"/>
                                          </a:rPr>
                                          <m:t>𝟏𝟏</m:t>
                                        </m:r>
                                      </m:sub>
                                    </m:s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ko-KR" sz="1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600" b="1" i="1" smtClean="0">
                                            <a:latin typeface="Cambria Math" panose="02040503050406030204" pitchFamily="18" charset="0"/>
                                          </a:rPr>
                                          <m:t>𝒖</m:t>
                                        </m:r>
                                      </m:e>
                                      <m:sub>
                                        <m:r>
                                          <a:rPr lang="en-US" altLang="ko-KR" sz="1600" b="1" i="1" smtClean="0">
                                            <a:latin typeface="Cambria Math" panose="02040503050406030204" pitchFamily="18" charset="0"/>
                                          </a:rPr>
                                          <m:t>𝟏𝟏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ko-KR" altLang="en-US" sz="160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i="1" smtClean="0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60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𝒔𝒎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1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600" b="1" i="1" smtClean="0">
                                            <a:latin typeface="Cambria Math" panose="02040503050406030204" pitchFamily="18" charset="0"/>
                                          </a:rPr>
                                          <m:t>𝒉</m:t>
                                        </m:r>
                                      </m:e>
                                      <m:sub>
                                        <m:r>
                                          <a:rPr lang="en-US" altLang="ko-KR" sz="1600" b="1" i="1" smtClean="0">
                                            <a:latin typeface="Cambria Math" panose="02040503050406030204" pitchFamily="18" charset="0"/>
                                          </a:rPr>
                                          <m:t>𝟏𝟐</m:t>
                                        </m:r>
                                      </m:sub>
                                    </m:s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ko-KR" sz="1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600" b="1" i="1" smtClean="0">
                                            <a:latin typeface="Cambria Math" panose="02040503050406030204" pitchFamily="18" charset="0"/>
                                          </a:rPr>
                                          <m:t>𝒖</m:t>
                                        </m:r>
                                      </m:e>
                                      <m:sub>
                                        <m:r>
                                          <a:rPr lang="en-US" altLang="ko-KR" sz="1600" b="1" i="1" smtClean="0">
                                            <a:latin typeface="Cambria Math" panose="02040503050406030204" pitchFamily="18" charset="0"/>
                                          </a:rPr>
                                          <m:t>𝟏𝟐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ko-KR" altLang="en-US" sz="160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6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R" altLang="en-US" sz="160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i="1" smtClean="0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60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𝒔𝒎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1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600" b="1" i="1" smtClean="0">
                                            <a:latin typeface="Cambria Math" panose="02040503050406030204" pitchFamily="18" charset="0"/>
                                          </a:rPr>
                                          <m:t>𝒉</m:t>
                                        </m:r>
                                      </m:e>
                                      <m:sub>
                                        <m:r>
                                          <a:rPr lang="en-US" altLang="ko-KR" sz="1600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US" altLang="ko-KR" sz="1600" b="1" i="1" smtClean="0"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sub>
                                    </m:s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ko-KR" sz="1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600" b="1" i="1" smtClean="0">
                                            <a:latin typeface="Cambria Math" panose="02040503050406030204" pitchFamily="18" charset="0"/>
                                          </a:rPr>
                                          <m:t>𝒖</m:t>
                                        </m:r>
                                      </m:e>
                                      <m:sub>
                                        <m:r>
                                          <a:rPr lang="en-US" altLang="ko-KR" sz="1600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US" altLang="ko-KR" sz="1600" b="1" i="1" smtClean="0"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ko-KR" altLang="en-US" sz="160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6198496"/>
                      </a:ext>
                    </a:extLst>
                  </a:tr>
                  <a:tr h="38580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b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b="1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i="1" smtClean="0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60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𝒔𝒎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1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600" b="1" i="1" smtClean="0">
                                            <a:latin typeface="Cambria Math" panose="02040503050406030204" pitchFamily="18" charset="0"/>
                                          </a:rPr>
                                          <m:t>𝒉</m:t>
                                        </m:r>
                                      </m:e>
                                      <m:sub>
                                        <m:r>
                                          <a:rPr lang="en-US" altLang="ko-KR" sz="1600" b="1" i="1" smtClean="0">
                                            <a:latin typeface="Cambria Math" panose="02040503050406030204" pitchFamily="18" charset="0"/>
                                          </a:rPr>
                                          <m:t>𝟐𝟏</m:t>
                                        </m:r>
                                      </m:sub>
                                    </m:s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ko-KR" sz="1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600" b="1" i="1" smtClean="0">
                                            <a:latin typeface="Cambria Math" panose="02040503050406030204" pitchFamily="18" charset="0"/>
                                          </a:rPr>
                                          <m:t>𝒖</m:t>
                                        </m:r>
                                      </m:e>
                                      <m:sub>
                                        <m:r>
                                          <a:rPr lang="en-US" altLang="ko-KR" sz="1600" b="1" i="1" smtClean="0">
                                            <a:latin typeface="Cambria Math" panose="02040503050406030204" pitchFamily="18" charset="0"/>
                                          </a:rPr>
                                          <m:t>𝟐𝟏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ko-KR" altLang="en-US" sz="160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i="1" smtClean="0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60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𝒔𝒎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1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600" b="1" i="1" smtClean="0">
                                            <a:latin typeface="Cambria Math" panose="02040503050406030204" pitchFamily="18" charset="0"/>
                                          </a:rPr>
                                          <m:t>𝒉</m:t>
                                        </m:r>
                                      </m:e>
                                      <m:sub>
                                        <m:r>
                                          <a:rPr lang="en-US" altLang="ko-KR" sz="1600" b="1" i="1" smtClean="0">
                                            <a:latin typeface="Cambria Math" panose="02040503050406030204" pitchFamily="18" charset="0"/>
                                          </a:rPr>
                                          <m:t>𝟐𝟐</m:t>
                                        </m:r>
                                      </m:sub>
                                    </m:s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ko-KR" sz="1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600" b="1" i="1" smtClean="0">
                                            <a:latin typeface="Cambria Math" panose="02040503050406030204" pitchFamily="18" charset="0"/>
                                          </a:rPr>
                                          <m:t>𝒖</m:t>
                                        </m:r>
                                      </m:e>
                                      <m:sub>
                                        <m:r>
                                          <a:rPr lang="en-US" altLang="ko-KR" sz="1600" b="1" i="1" smtClean="0">
                                            <a:latin typeface="Cambria Math" panose="02040503050406030204" pitchFamily="18" charset="0"/>
                                          </a:rPr>
                                          <m:t>𝟐𝟐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ko-KR" altLang="en-US" sz="160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6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R" altLang="en-US" sz="160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i="1" smtClean="0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60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𝒔𝒎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1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600" b="1" i="1" smtClean="0">
                                            <a:latin typeface="Cambria Math" panose="02040503050406030204" pitchFamily="18" charset="0"/>
                                          </a:rPr>
                                          <m:t>𝒉</m:t>
                                        </m:r>
                                      </m:e>
                                      <m:sub>
                                        <m:r>
                                          <a:rPr lang="en-US" altLang="ko-KR" sz="1600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en-US" altLang="ko-KR" sz="1600" b="1" i="1" smtClean="0"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sub>
                                    </m:s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ko-KR" sz="1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600" b="1" i="1" smtClean="0">
                                            <a:latin typeface="Cambria Math" panose="02040503050406030204" pitchFamily="18" charset="0"/>
                                          </a:rPr>
                                          <m:t>𝒖</m:t>
                                        </m:r>
                                      </m:e>
                                      <m:sub>
                                        <m:r>
                                          <a:rPr lang="en-US" altLang="ko-KR" sz="1600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en-US" altLang="ko-KR" sz="1600" b="1" i="1" smtClean="0"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ko-KR" altLang="en-US" sz="160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6454507"/>
                      </a:ext>
                    </a:extLst>
                  </a:tr>
                  <a:tr h="385803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6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60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60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60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ko-KR" altLang="en-US" sz="160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60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7984909"/>
                      </a:ext>
                    </a:extLst>
                  </a:tr>
                  <a:tr h="38580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b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b="1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i="1" smtClean="0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60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𝒔𝒎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1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600" b="1" i="1" smtClean="0">
                                            <a:latin typeface="Cambria Math" panose="02040503050406030204" pitchFamily="18" charset="0"/>
                                          </a:rPr>
                                          <m:t>𝒉</m:t>
                                        </m:r>
                                      </m:e>
                                      <m:sub>
                                        <m:r>
                                          <a:rPr lang="en-US" altLang="ko-KR" sz="1600" b="1" i="1" smtClean="0"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  <m:r>
                                          <a:rPr lang="en-US" altLang="ko-KR" sz="1600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ko-KR" sz="1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600" b="1" i="1" smtClean="0">
                                            <a:latin typeface="Cambria Math" panose="02040503050406030204" pitchFamily="18" charset="0"/>
                                          </a:rPr>
                                          <m:t>𝒖</m:t>
                                        </m:r>
                                      </m:e>
                                      <m:sub>
                                        <m:r>
                                          <a:rPr lang="en-US" altLang="ko-KR" sz="1600" b="1" i="1" smtClean="0"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  <m:r>
                                          <a:rPr lang="en-US" altLang="ko-KR" sz="1600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ko-KR" altLang="en-US" sz="160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i="1" smtClean="0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60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𝒔𝒎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1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600" b="1" i="1" smtClean="0">
                                            <a:latin typeface="Cambria Math" panose="02040503050406030204" pitchFamily="18" charset="0"/>
                                          </a:rPr>
                                          <m:t>𝒉</m:t>
                                        </m:r>
                                      </m:e>
                                      <m:sub>
                                        <m:r>
                                          <a:rPr lang="en-US" altLang="ko-KR" sz="1600" b="1" i="1" smtClean="0"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  <m:r>
                                          <a:rPr lang="en-US" altLang="ko-KR" sz="1600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ko-KR" sz="1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600" b="1" i="1" smtClean="0">
                                            <a:latin typeface="Cambria Math" panose="02040503050406030204" pitchFamily="18" charset="0"/>
                                          </a:rPr>
                                          <m:t>𝒖</m:t>
                                        </m:r>
                                      </m:e>
                                      <m:sub>
                                        <m:r>
                                          <a:rPr lang="en-US" altLang="ko-KR" sz="1600" b="1" i="1" smtClean="0"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  <m:r>
                                          <a:rPr lang="en-US" altLang="ko-KR" sz="1600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ko-KR" altLang="en-US" sz="160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6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ko-KR" altLang="en-US" sz="160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i="1" smtClean="0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60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𝒔𝒎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1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600" b="1" i="1" smtClean="0">
                                            <a:latin typeface="Cambria Math" panose="02040503050406030204" pitchFamily="18" charset="0"/>
                                          </a:rPr>
                                          <m:t>𝒉</m:t>
                                        </m:r>
                                      </m:e>
                                      <m:sub>
                                        <m:r>
                                          <a:rPr lang="en-US" altLang="ko-KR" sz="1600" b="1" i="1" smtClean="0">
                                            <a:latin typeface="Cambria Math" panose="02040503050406030204" pitchFamily="18" charset="0"/>
                                          </a:rPr>
                                          <m:t>𝒏𝒌</m:t>
                                        </m:r>
                                      </m:sub>
                                    </m:s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ko-KR" sz="1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600" b="1" i="1" smtClean="0">
                                            <a:latin typeface="Cambria Math" panose="02040503050406030204" pitchFamily="18" charset="0"/>
                                          </a:rPr>
                                          <m:t>𝒖</m:t>
                                        </m:r>
                                      </m:e>
                                      <m:sub>
                                        <m:r>
                                          <a:rPr lang="en-US" altLang="ko-KR" sz="1600" b="1" i="1" smtClean="0">
                                            <a:latin typeface="Cambria Math" panose="02040503050406030204" pitchFamily="18" charset="0"/>
                                          </a:rPr>
                                          <m:t>𝒏𝒌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ko-KR" altLang="en-US" sz="160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8829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표 27">
                <a:extLst>
                  <a:ext uri="{FF2B5EF4-FFF2-40B4-BE49-F238E27FC236}">
                    <a16:creationId xmlns:a16="http://schemas.microsoft.com/office/drawing/2014/main" id="{5DE4DFAA-E8FF-4DA4-B3CC-67AA7C1418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8597190"/>
                  </p:ext>
                </p:extLst>
              </p:nvPr>
            </p:nvGraphicFramePr>
            <p:xfrm>
              <a:off x="802766" y="4534992"/>
              <a:ext cx="4762092" cy="192901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42959">
                      <a:extLst>
                        <a:ext uri="{9D8B030D-6E8A-4147-A177-3AD203B41FA5}">
                          <a16:colId xmlns:a16="http://schemas.microsoft.com/office/drawing/2014/main" val="1512141502"/>
                        </a:ext>
                      </a:extLst>
                    </a:gridCol>
                    <a:gridCol w="1360624">
                      <a:extLst>
                        <a:ext uri="{9D8B030D-6E8A-4147-A177-3AD203B41FA5}">
                          <a16:colId xmlns:a16="http://schemas.microsoft.com/office/drawing/2014/main" val="1768935296"/>
                        </a:ext>
                      </a:extLst>
                    </a:gridCol>
                    <a:gridCol w="1355834">
                      <a:extLst>
                        <a:ext uri="{9D8B030D-6E8A-4147-A177-3AD203B41FA5}">
                          <a16:colId xmlns:a16="http://schemas.microsoft.com/office/drawing/2014/main" val="3535594063"/>
                        </a:ext>
                      </a:extLst>
                    </a:gridCol>
                    <a:gridCol w="370490">
                      <a:extLst>
                        <a:ext uri="{9D8B030D-6E8A-4147-A177-3AD203B41FA5}">
                          <a16:colId xmlns:a16="http://schemas.microsoft.com/office/drawing/2014/main" val="1517330404"/>
                        </a:ext>
                      </a:extLst>
                    </a:gridCol>
                    <a:gridCol w="1332185">
                      <a:extLst>
                        <a:ext uri="{9D8B030D-6E8A-4147-A177-3AD203B41FA5}">
                          <a16:colId xmlns:a16="http://schemas.microsoft.com/office/drawing/2014/main" val="2955452765"/>
                        </a:ext>
                      </a:extLst>
                    </a:gridCol>
                  </a:tblGrid>
                  <a:tr h="385803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5"/>
                          <a:stretch>
                            <a:fillRect l="-25446" t="-1563" r="-225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5"/>
                          <a:stretch>
                            <a:fillRect l="-126577" t="-1563" r="-127027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5"/>
                          <a:stretch>
                            <a:fillRect l="-824590" t="-1563" r="-362295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5"/>
                          <a:stretch>
                            <a:fillRect l="-257534" t="-1563" r="-913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2573090"/>
                      </a:ext>
                    </a:extLst>
                  </a:tr>
                  <a:tr h="38580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5"/>
                          <a:stretch>
                            <a:fillRect l="-1786" t="-103175" r="-1300000" b="-3063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5"/>
                          <a:stretch>
                            <a:fillRect l="-25446" t="-103175" r="-225000" b="-3063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5"/>
                          <a:stretch>
                            <a:fillRect l="-126577" t="-103175" r="-127027" b="-3063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5"/>
                          <a:stretch>
                            <a:fillRect l="-824590" t="-103175" r="-362295" b="-3063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5"/>
                          <a:stretch>
                            <a:fillRect l="-257534" t="-103175" r="-913" b="-3063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6198496"/>
                      </a:ext>
                    </a:extLst>
                  </a:tr>
                  <a:tr h="38580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5"/>
                          <a:stretch>
                            <a:fillRect l="-1786" t="-200000" r="-1300000" b="-20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5"/>
                          <a:stretch>
                            <a:fillRect l="-25446" t="-200000" r="-225000" b="-20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5"/>
                          <a:stretch>
                            <a:fillRect l="-126577" t="-200000" r="-127027" b="-20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5"/>
                          <a:stretch>
                            <a:fillRect l="-824590" t="-200000" r="-362295" b="-20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5"/>
                          <a:stretch>
                            <a:fillRect l="-257534" t="-200000" r="-913" b="-2015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6454507"/>
                      </a:ext>
                    </a:extLst>
                  </a:tr>
                  <a:tr h="38580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5"/>
                          <a:stretch>
                            <a:fillRect l="-1786" t="-304762" r="-1300000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5"/>
                          <a:stretch>
                            <a:fillRect l="-25446" t="-304762" r="-225000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5"/>
                          <a:stretch>
                            <a:fillRect l="-126577" t="-304762" r="-127027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5"/>
                          <a:stretch>
                            <a:fillRect l="-824590" t="-304762" r="-362295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5"/>
                          <a:stretch>
                            <a:fillRect l="-257534" t="-304762" r="-913" b="-1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7984909"/>
                      </a:ext>
                    </a:extLst>
                  </a:tr>
                  <a:tr h="38580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5"/>
                          <a:stretch>
                            <a:fillRect l="-1786" t="-398438" r="-1300000" b="-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5"/>
                          <a:stretch>
                            <a:fillRect l="-25446" t="-398438" r="-225000" b="-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5"/>
                          <a:stretch>
                            <a:fillRect l="-126577" t="-398438" r="-127027" b="-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5"/>
                          <a:stretch>
                            <a:fillRect l="-824590" t="-398438" r="-362295" b="-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5"/>
                          <a:stretch>
                            <a:fillRect l="-257534" t="-398438" r="-913" b="-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8829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3" name="직사각형 32">
            <a:extLst>
              <a:ext uri="{FF2B5EF4-FFF2-40B4-BE49-F238E27FC236}">
                <a16:creationId xmlns:a16="http://schemas.microsoft.com/office/drawing/2014/main" id="{E84D827A-EE60-48B7-BCFA-6C264C9C451C}"/>
              </a:ext>
            </a:extLst>
          </p:cNvPr>
          <p:cNvSpPr/>
          <p:nvPr/>
        </p:nvSpPr>
        <p:spPr>
          <a:xfrm>
            <a:off x="4512667" y="2008288"/>
            <a:ext cx="429823" cy="32360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05A15397-F1FB-44D1-872D-7605C46E711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2934" b="1"/>
          <a:stretch/>
        </p:blipFill>
        <p:spPr>
          <a:xfrm>
            <a:off x="7851601" y="4832425"/>
            <a:ext cx="3709860" cy="178383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4EC335F-88F3-473A-BF64-76BBF51E53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3328" b="86384"/>
          <a:stretch/>
        </p:blipFill>
        <p:spPr>
          <a:xfrm>
            <a:off x="7851601" y="1144222"/>
            <a:ext cx="3760266" cy="766273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657DA51B-B18C-4171-905B-B17135E9DD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6143" b="43319"/>
          <a:stretch/>
        </p:blipFill>
        <p:spPr>
          <a:xfrm>
            <a:off x="7851601" y="2630255"/>
            <a:ext cx="3709860" cy="1950927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164E5160-FCC7-422A-86AD-641E00B4913D}"/>
                  </a:ext>
                </a:extLst>
              </p:cNvPr>
              <p:cNvSpPr/>
              <p:nvPr/>
            </p:nvSpPr>
            <p:spPr>
              <a:xfrm>
                <a:off x="5593267" y="5616184"/>
                <a:ext cx="12220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𝑪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𝟎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𝑛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164E5160-FCC7-422A-86AD-641E00B491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267" y="5616184"/>
                <a:ext cx="122206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F13BB18-8013-4F05-BB84-98F9EBBB202A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7488621" y="3605719"/>
            <a:ext cx="36298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B960AAD-9F71-476E-8F1E-65CB986C8F75}"/>
              </a:ext>
            </a:extLst>
          </p:cNvPr>
          <p:cNvSpPr/>
          <p:nvPr/>
        </p:nvSpPr>
        <p:spPr>
          <a:xfrm>
            <a:off x="7851601" y="1888526"/>
            <a:ext cx="38071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How many can your memory handle?</a:t>
            </a:r>
          </a:p>
          <a:p>
            <a:r>
              <a:rPr lang="en-US" altLang="ko-KR" dirty="0"/>
              <a:t>In my PC, kk &lt;-  10000</a:t>
            </a:r>
            <a:endParaRPr lang="ko-KR" altLang="en-US" dirty="0"/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23EB0386-890B-44E3-A2D9-A3C4C9CC28F3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5564858" y="5499499"/>
            <a:ext cx="1941334" cy="752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3084965A-0ABF-4744-A815-10D7930A6F9B}"/>
              </a:ext>
            </a:extLst>
          </p:cNvPr>
          <p:cNvCxnSpPr>
            <a:cxnSpLocks/>
          </p:cNvCxnSpPr>
          <p:nvPr/>
        </p:nvCxnSpPr>
        <p:spPr>
          <a:xfrm>
            <a:off x="7506192" y="3605718"/>
            <a:ext cx="0" cy="190130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136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10B1EE-DBD0-4E2D-B908-82D549839D08}"/>
              </a:ext>
            </a:extLst>
          </p:cNvPr>
          <p:cNvSpPr txBox="1"/>
          <p:nvPr/>
        </p:nvSpPr>
        <p:spPr>
          <a:xfrm>
            <a:off x="4168231" y="701971"/>
            <a:ext cx="38555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600" b="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Contents</a:t>
            </a:r>
            <a:endParaRPr kumimoji="0" lang="ko-KR" altLang="en-US" sz="6600" b="1" i="0" u="none" strike="noStrike" kern="1200" cap="none" spc="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FB620102-C604-4933-8B06-E5B89C6115A5}"/>
              </a:ext>
            </a:extLst>
          </p:cNvPr>
          <p:cNvSpPr txBox="1"/>
          <p:nvPr/>
        </p:nvSpPr>
        <p:spPr>
          <a:xfrm>
            <a:off x="2407064" y="2063488"/>
            <a:ext cx="7377872" cy="25978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marR="0" lvl="0" indent="-5715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US" altLang="ko-KR" sz="2800" b="1" i="0" u="none" strike="noStrike" kern="1200" cap="none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About Biogeochemical Oceanography</a:t>
            </a:r>
          </a:p>
          <a:p>
            <a:pPr marL="571500" marR="0" lvl="0" indent="-5715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US" altLang="ko-KR" sz="2800" b="1" i="0" u="none" strike="noStrike" kern="1200" cap="none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Irregularly Spaced &amp; Gridded Data</a:t>
            </a:r>
          </a:p>
          <a:p>
            <a:pPr marL="571500" lvl="0" indent="-571500">
              <a:lnSpc>
                <a:spcPct val="150000"/>
              </a:lnSpc>
              <a:buFont typeface="+mj-lt"/>
              <a:buAutoNum type="romanUcPeriod"/>
              <a:defRPr/>
            </a:pPr>
            <a:r>
              <a:rPr lang="en-US" altLang="ko-KR" sz="2800" b="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Challenges &amp; Solutions</a:t>
            </a:r>
          </a:p>
          <a:p>
            <a:pPr marL="571500" marR="0" lvl="0" indent="-5715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lang="en-US" altLang="ko-KR" sz="2800" b="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Ongoing &amp; Future Works</a:t>
            </a:r>
            <a:endParaRPr kumimoji="0" lang="ko-KR" altLang="en-US" sz="2800" b="1" i="0" u="none" strike="noStrike" kern="1200" cap="none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487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00EEE-7FB9-D981-F06B-292E95FB4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Estimation Results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4D2CD7-2EC4-40F9-ACCF-494A1BCF1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8745" y="6514843"/>
            <a:ext cx="990600" cy="347524"/>
          </a:xfrm>
        </p:spPr>
        <p:txBody>
          <a:bodyPr/>
          <a:lstStyle/>
          <a:p>
            <a:fld id="{2DCB18FE-46AA-4BE0-88C7-F5AF093AC2C4}" type="slidenum">
              <a:rPr lang="en-US" altLang="ko-KR" smtClean="0"/>
              <a:pPr/>
              <a:t>20</a:t>
            </a:fld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9E79C52-139F-4F54-BB91-B700E79D12FA}"/>
              </a:ext>
            </a:extLst>
          </p:cNvPr>
          <p:cNvSpPr/>
          <p:nvPr/>
        </p:nvSpPr>
        <p:spPr>
          <a:xfrm>
            <a:off x="528592" y="1084479"/>
            <a:ext cx="1660419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  <a:cs typeface="Arial" charset="0"/>
                <a:sym typeface="Wingdings"/>
              </a:rPr>
              <a:t>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  <a:cs typeface="Arial" charset="0"/>
              </a:rPr>
              <a:t> Nitrate</a:t>
            </a:r>
            <a:endParaRPr lang="ko-KR" altLang="en-US" b="1" i="1" u="sng" spc="-40" dirty="0">
              <a:ln>
                <a:solidFill>
                  <a:srgbClr val="F58027">
                    <a:alpha val="0"/>
                  </a:srgbClr>
                </a:solidFill>
              </a:ln>
              <a:solidFill>
                <a:srgbClr val="39639D"/>
              </a:solidFill>
              <a:cs typeface="Arial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2596ABA-CB1D-4A16-9C18-6EBE179C639E}"/>
              </a:ext>
            </a:extLst>
          </p:cNvPr>
          <p:cNvGrpSpPr/>
          <p:nvPr/>
        </p:nvGrpSpPr>
        <p:grpSpPr>
          <a:xfrm>
            <a:off x="2207765" y="1330056"/>
            <a:ext cx="8543248" cy="2562736"/>
            <a:chOff x="289963" y="1256925"/>
            <a:chExt cx="8640962" cy="242134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7F44EAB-22D1-4462-A755-679DA6537C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3" b="7440"/>
            <a:stretch/>
          </p:blipFill>
          <p:spPr>
            <a:xfrm>
              <a:off x="6136100" y="1256925"/>
              <a:ext cx="2794825" cy="242134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E9519B9-EBDE-43C7-914C-5F5FB09EBD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45" b="8470"/>
            <a:stretch/>
          </p:blipFill>
          <p:spPr>
            <a:xfrm>
              <a:off x="3248705" y="1268761"/>
              <a:ext cx="2896523" cy="240951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6A97025-6343-4181-BABB-82A530FF9F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44" b="10072"/>
            <a:stretch/>
          </p:blipFill>
          <p:spPr>
            <a:xfrm>
              <a:off x="289963" y="1268760"/>
              <a:ext cx="2946619" cy="2403954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77D712D-A632-4D54-BFF2-7654CBBCA70D}"/>
              </a:ext>
            </a:extLst>
          </p:cNvPr>
          <p:cNvGrpSpPr/>
          <p:nvPr/>
        </p:nvGrpSpPr>
        <p:grpSpPr>
          <a:xfrm>
            <a:off x="2207823" y="4129361"/>
            <a:ext cx="8548310" cy="2571742"/>
            <a:chOff x="289962" y="3890014"/>
            <a:chExt cx="8646082" cy="242985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139D66B-0B9F-4E76-AA22-BFDFF55E60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18" b="7257"/>
            <a:stretch/>
          </p:blipFill>
          <p:spPr>
            <a:xfrm>
              <a:off x="6124511" y="3890014"/>
              <a:ext cx="2811533" cy="242985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2170768-0B2E-4913-A93A-47EDF504BF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89" b="7974"/>
            <a:stretch/>
          </p:blipFill>
          <p:spPr>
            <a:xfrm>
              <a:off x="3247528" y="3890014"/>
              <a:ext cx="2876983" cy="242632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90365B0-027A-4780-8DE0-D4E3A50270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48" b="9309"/>
            <a:stretch/>
          </p:blipFill>
          <p:spPr>
            <a:xfrm>
              <a:off x="289962" y="3890015"/>
              <a:ext cx="2946619" cy="242632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F324D95-79C2-4871-B122-BB7356B2CA9A}"/>
              </a:ext>
            </a:extLst>
          </p:cNvPr>
          <p:cNvSpPr txBox="1"/>
          <p:nvPr/>
        </p:nvSpPr>
        <p:spPr>
          <a:xfrm>
            <a:off x="827535" y="2359306"/>
            <a:ext cx="1397925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ko-KR" b="1" dirty="0"/>
              <a:t>Jan 2001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1CB8CC-17CC-4388-A0D4-C92FE87C5198}"/>
              </a:ext>
            </a:extLst>
          </p:cNvPr>
          <p:cNvSpPr txBox="1"/>
          <p:nvPr/>
        </p:nvSpPr>
        <p:spPr>
          <a:xfrm>
            <a:off x="827535" y="5157926"/>
            <a:ext cx="1397925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ko-KR" b="1" dirty="0"/>
              <a:t>Aug 2001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07F246-51F8-4CD0-809E-1E0FED181326}"/>
              </a:ext>
            </a:extLst>
          </p:cNvPr>
          <p:cNvSpPr txBox="1"/>
          <p:nvPr/>
        </p:nvSpPr>
        <p:spPr>
          <a:xfrm>
            <a:off x="3027688" y="1097005"/>
            <a:ext cx="1273452" cy="369332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0-50m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9B83F9-0713-4E7C-9FE8-1681DC07EBC2}"/>
              </a:ext>
            </a:extLst>
          </p:cNvPr>
          <p:cNvSpPr txBox="1"/>
          <p:nvPr/>
        </p:nvSpPr>
        <p:spPr>
          <a:xfrm>
            <a:off x="5917442" y="1084479"/>
            <a:ext cx="1273452" cy="369332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100-300m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B8592B-B9D3-418F-A194-72AECB87824B}"/>
              </a:ext>
            </a:extLst>
          </p:cNvPr>
          <p:cNvSpPr txBox="1"/>
          <p:nvPr/>
        </p:nvSpPr>
        <p:spPr>
          <a:xfrm>
            <a:off x="8729537" y="1103268"/>
            <a:ext cx="1273452" cy="369332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300-500m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73F0E5-E821-43BF-9BDA-ADD79868F752}"/>
              </a:ext>
            </a:extLst>
          </p:cNvPr>
          <p:cNvSpPr txBox="1"/>
          <p:nvPr/>
        </p:nvSpPr>
        <p:spPr>
          <a:xfrm>
            <a:off x="3021839" y="3885527"/>
            <a:ext cx="1273452" cy="369332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0-50m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F5D020-9967-46AA-95A0-717B45137548}"/>
              </a:ext>
            </a:extLst>
          </p:cNvPr>
          <p:cNvSpPr txBox="1"/>
          <p:nvPr/>
        </p:nvSpPr>
        <p:spPr>
          <a:xfrm>
            <a:off x="5911593" y="3873001"/>
            <a:ext cx="1273452" cy="369332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100-300m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BDB804-FA09-4EC0-B015-94C798F29EFC}"/>
              </a:ext>
            </a:extLst>
          </p:cNvPr>
          <p:cNvSpPr txBox="1"/>
          <p:nvPr/>
        </p:nvSpPr>
        <p:spPr>
          <a:xfrm>
            <a:off x="8723688" y="3891790"/>
            <a:ext cx="1273452" cy="369332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300-500m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432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00EEE-7FB9-D981-F06B-292E95FB4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ko-KR" b="1" dirty="0"/>
              <a:t>Estimation Results</a:t>
            </a:r>
            <a:endParaRPr lang="en-CA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95BFEA-4E11-4EF4-8A1A-4409437D7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8745" y="6514843"/>
            <a:ext cx="990600" cy="347524"/>
          </a:xfrm>
        </p:spPr>
        <p:txBody>
          <a:bodyPr/>
          <a:lstStyle/>
          <a:p>
            <a:fld id="{2DCB18FE-46AA-4BE0-88C7-F5AF093AC2C4}" type="slidenum">
              <a:rPr lang="en-US" altLang="ko-KR" smtClean="0"/>
              <a:pPr/>
              <a:t>21</a:t>
            </a:fld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195F79-7DA8-41A5-ADDC-61EDDB19DB98}"/>
              </a:ext>
            </a:extLst>
          </p:cNvPr>
          <p:cNvSpPr/>
          <p:nvPr/>
        </p:nvSpPr>
        <p:spPr>
          <a:xfrm>
            <a:off x="528592" y="1084479"/>
            <a:ext cx="1798203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  <a:cs typeface="Arial" charset="0"/>
                <a:sym typeface="Wingdings"/>
              </a:rPr>
              <a:t>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  <a:cs typeface="Arial" charset="0"/>
              </a:rPr>
              <a:t> Phosphate</a:t>
            </a:r>
            <a:endParaRPr lang="ko-KR" altLang="en-US" b="1" i="1" u="sng" spc="-40" dirty="0">
              <a:ln>
                <a:solidFill>
                  <a:srgbClr val="F58027">
                    <a:alpha val="0"/>
                  </a:srgbClr>
                </a:solidFill>
              </a:ln>
              <a:solidFill>
                <a:srgbClr val="39639D"/>
              </a:solidFill>
              <a:cs typeface="Arial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D6A9B75-C0E9-422D-92C2-EAB29C8085B9}"/>
              </a:ext>
            </a:extLst>
          </p:cNvPr>
          <p:cNvGrpSpPr/>
          <p:nvPr/>
        </p:nvGrpSpPr>
        <p:grpSpPr>
          <a:xfrm>
            <a:off x="2216529" y="4090421"/>
            <a:ext cx="8591320" cy="2562935"/>
            <a:chOff x="518360" y="4151379"/>
            <a:chExt cx="8591320" cy="256293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057A611-E12F-4758-A374-CA0AAB4378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98" b="9261"/>
            <a:stretch/>
          </p:blipFill>
          <p:spPr>
            <a:xfrm>
              <a:off x="518360" y="4151379"/>
              <a:ext cx="2920922" cy="255040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330A9BD-0802-4C26-AA1F-721CE8EFF8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45" b="8606"/>
            <a:stretch/>
          </p:blipFill>
          <p:spPr>
            <a:xfrm>
              <a:off x="3440792" y="4170234"/>
              <a:ext cx="2846138" cy="254408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CA0A9C2-0DCB-4E11-8426-89BF716A9D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85" b="7890"/>
            <a:stretch/>
          </p:blipFill>
          <p:spPr>
            <a:xfrm>
              <a:off x="6288440" y="4163904"/>
              <a:ext cx="2821240" cy="2537883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45D9CC6-D09B-4E1F-AC01-ED32911F38FF}"/>
              </a:ext>
            </a:extLst>
          </p:cNvPr>
          <p:cNvSpPr txBox="1"/>
          <p:nvPr/>
        </p:nvSpPr>
        <p:spPr>
          <a:xfrm>
            <a:off x="3030545" y="3864834"/>
            <a:ext cx="1273452" cy="369332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0-50m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48C668-FE45-4E03-84A4-4781BD606925}"/>
              </a:ext>
            </a:extLst>
          </p:cNvPr>
          <p:cNvSpPr txBox="1"/>
          <p:nvPr/>
        </p:nvSpPr>
        <p:spPr>
          <a:xfrm>
            <a:off x="5920299" y="3852308"/>
            <a:ext cx="1273452" cy="369332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100-300m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452D69-4BA1-47DF-9691-8F2D218162DE}"/>
              </a:ext>
            </a:extLst>
          </p:cNvPr>
          <p:cNvSpPr txBox="1"/>
          <p:nvPr/>
        </p:nvSpPr>
        <p:spPr>
          <a:xfrm>
            <a:off x="8732394" y="3871097"/>
            <a:ext cx="1273452" cy="369332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300-500m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C8CBCD7-B50A-4D39-B19B-29E16CB63861}"/>
              </a:ext>
            </a:extLst>
          </p:cNvPr>
          <p:cNvGrpSpPr/>
          <p:nvPr/>
        </p:nvGrpSpPr>
        <p:grpSpPr>
          <a:xfrm>
            <a:off x="2216529" y="1307111"/>
            <a:ext cx="8548310" cy="2596419"/>
            <a:chOff x="518360" y="1368069"/>
            <a:chExt cx="8548310" cy="2596419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97E770D-493C-43A2-9667-ACA92C7FEB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76" b="7155"/>
            <a:stretch/>
          </p:blipFill>
          <p:spPr>
            <a:xfrm>
              <a:off x="6288932" y="1368069"/>
              <a:ext cx="2777738" cy="2596418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2DC6F71-C1A9-405D-98D2-DB52C3ED09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61" b="8916"/>
            <a:stretch/>
          </p:blipFill>
          <p:spPr>
            <a:xfrm>
              <a:off x="3442927" y="1374042"/>
              <a:ext cx="2844003" cy="2590445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F325C96-BE65-4632-87C8-716926473F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28" b="9568"/>
            <a:stretch/>
          </p:blipFill>
          <p:spPr>
            <a:xfrm>
              <a:off x="518360" y="1377780"/>
              <a:ext cx="2924121" cy="2586708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E1C0491-B6E9-4AAC-A0FF-8B4336DE7BA9}"/>
              </a:ext>
            </a:extLst>
          </p:cNvPr>
          <p:cNvSpPr txBox="1"/>
          <p:nvPr/>
        </p:nvSpPr>
        <p:spPr>
          <a:xfrm>
            <a:off x="3036394" y="1076312"/>
            <a:ext cx="1273452" cy="369332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0-50m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17D975-7F67-49A2-950B-B8502FD7C839}"/>
              </a:ext>
            </a:extLst>
          </p:cNvPr>
          <p:cNvSpPr txBox="1"/>
          <p:nvPr/>
        </p:nvSpPr>
        <p:spPr>
          <a:xfrm>
            <a:off x="5926148" y="1063786"/>
            <a:ext cx="1273452" cy="369332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100-300m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B24AC1-8A9B-4CEF-9BDD-6A33DCA0A0EB}"/>
              </a:ext>
            </a:extLst>
          </p:cNvPr>
          <p:cNvSpPr txBox="1"/>
          <p:nvPr/>
        </p:nvSpPr>
        <p:spPr>
          <a:xfrm>
            <a:off x="8738243" y="1082575"/>
            <a:ext cx="1273452" cy="369332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300-500m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E47B43-1BEE-4A7C-ADEF-736E6AFD8AE5}"/>
              </a:ext>
            </a:extLst>
          </p:cNvPr>
          <p:cNvSpPr txBox="1"/>
          <p:nvPr/>
        </p:nvSpPr>
        <p:spPr>
          <a:xfrm>
            <a:off x="827535" y="2359306"/>
            <a:ext cx="1397925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ko-KR" b="1" dirty="0"/>
              <a:t>Jan 2001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7D62EE-40C1-4FD2-8E56-CA0817D718A2}"/>
              </a:ext>
            </a:extLst>
          </p:cNvPr>
          <p:cNvSpPr txBox="1"/>
          <p:nvPr/>
        </p:nvSpPr>
        <p:spPr>
          <a:xfrm>
            <a:off x="827535" y="5157926"/>
            <a:ext cx="1397925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ko-KR" b="1" dirty="0"/>
              <a:t>Aug 2001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72988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00EEE-7FB9-D981-F06B-292E95FB4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Validation</a:t>
            </a:r>
            <a:endParaRPr lang="en-CA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E415DC-50FF-42E5-8CDD-83FBC2DE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8745" y="6514843"/>
            <a:ext cx="990600" cy="347524"/>
          </a:xfrm>
        </p:spPr>
        <p:txBody>
          <a:bodyPr/>
          <a:lstStyle/>
          <a:p>
            <a:fld id="{2DCB18FE-46AA-4BE0-88C7-F5AF093AC2C4}" type="slidenum">
              <a:rPr lang="en-US" altLang="ko-KR" smtClean="0"/>
              <a:pPr/>
              <a:t>22</a:t>
            </a:fld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0EC4093-A2B4-4B04-B07E-A585D1656552}"/>
              </a:ext>
            </a:extLst>
          </p:cNvPr>
          <p:cNvSpPr/>
          <p:nvPr/>
        </p:nvSpPr>
        <p:spPr>
          <a:xfrm>
            <a:off x="528592" y="1084479"/>
            <a:ext cx="1798203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  <a:cs typeface="Arial" charset="0"/>
                <a:sym typeface="Wingdings"/>
              </a:rPr>
              <a:t>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  <a:cs typeface="Arial" charset="0"/>
              </a:rPr>
              <a:t> Cross Validation</a:t>
            </a:r>
            <a:endParaRPr lang="ko-KR" altLang="en-US" b="1" i="1" u="sng" spc="-40" dirty="0">
              <a:ln>
                <a:solidFill>
                  <a:srgbClr val="F58027">
                    <a:alpha val="0"/>
                  </a:srgbClr>
                </a:solidFill>
              </a:ln>
              <a:solidFill>
                <a:srgbClr val="39639D"/>
              </a:solidFill>
              <a:cs typeface="Arial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8E9312-5882-44F6-9AAB-42538BB893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9" b="5318"/>
          <a:stretch/>
        </p:blipFill>
        <p:spPr>
          <a:xfrm>
            <a:off x="1810910" y="1448568"/>
            <a:ext cx="4285090" cy="38387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D5BB6D-ABCA-4793-BDBC-436E4C1FE33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6" b="3234"/>
          <a:stretch/>
        </p:blipFill>
        <p:spPr>
          <a:xfrm>
            <a:off x="6096000" y="1448568"/>
            <a:ext cx="4090551" cy="3838727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6510947-15B6-422B-BF69-072D676D17B7}"/>
              </a:ext>
            </a:extLst>
          </p:cNvPr>
          <p:cNvGrpSpPr/>
          <p:nvPr/>
        </p:nvGrpSpPr>
        <p:grpSpPr>
          <a:xfrm>
            <a:off x="3514469" y="5373725"/>
            <a:ext cx="5163061" cy="1296144"/>
            <a:chOff x="3281815" y="5425975"/>
            <a:chExt cx="5163061" cy="1296144"/>
          </a:xfrm>
        </p:grpSpPr>
        <p:pic>
          <p:nvPicPr>
            <p:cNvPr id="9" name="_x399711616" descr="EMB00011ca828ec">
              <a:extLst>
                <a:ext uri="{FF2B5EF4-FFF2-40B4-BE49-F238E27FC236}">
                  <a16:creationId xmlns:a16="http://schemas.microsoft.com/office/drawing/2014/main" id="{0CA38AF3-F2A4-4669-8D83-10CFA4889E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1815" y="5425975"/>
              <a:ext cx="5163061" cy="1296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F798CED-FE20-43FD-A819-2F9E647820CE}"/>
                </a:ext>
              </a:extLst>
            </p:cNvPr>
            <p:cNvSpPr/>
            <p:nvPr/>
          </p:nvSpPr>
          <p:spPr>
            <a:xfrm>
              <a:off x="3431178" y="5460275"/>
              <a:ext cx="966651" cy="23513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Metric</a:t>
              </a:r>
              <a:endParaRPr lang="ko-KR" altLang="en-US" b="1" dirty="0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AB1898-49A2-4DAD-BC00-23FC03DA6A13}"/>
              </a:ext>
            </a:extLst>
          </p:cNvPr>
          <p:cNvSpPr/>
          <p:nvPr/>
        </p:nvSpPr>
        <p:spPr>
          <a:xfrm>
            <a:off x="6078582" y="5287295"/>
            <a:ext cx="2656114" cy="145313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374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00EEE-7FB9-D981-F06B-292E95FB4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Complexity in Kriging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9DFDCF-C005-441C-AD32-79DB3E916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8745" y="6514843"/>
            <a:ext cx="990600" cy="347524"/>
          </a:xfrm>
        </p:spPr>
        <p:txBody>
          <a:bodyPr/>
          <a:lstStyle/>
          <a:p>
            <a:fld id="{2DCB18FE-46AA-4BE0-88C7-F5AF093AC2C4}" type="slidenum">
              <a:rPr lang="en-US" altLang="ko-KR" smtClean="0"/>
              <a:pPr/>
              <a:t>23</a:t>
            </a:fld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AAD1D0D-1621-4E0D-B6E3-3675DF735C55}"/>
              </a:ext>
            </a:extLst>
          </p:cNvPr>
          <p:cNvSpPr/>
          <p:nvPr/>
        </p:nvSpPr>
        <p:spPr>
          <a:xfrm>
            <a:off x="528592" y="1084479"/>
            <a:ext cx="2510699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  <a:cs typeface="Arial" charset="0"/>
                <a:sym typeface="Wingdings"/>
              </a:rPr>
              <a:t>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  <a:cs typeface="Arial" charset="0"/>
              </a:rPr>
              <a:t> With big O notation</a:t>
            </a:r>
            <a:endParaRPr lang="ko-KR" altLang="en-US" b="1" i="1" u="sng" spc="-40" dirty="0">
              <a:ln>
                <a:solidFill>
                  <a:srgbClr val="F58027">
                    <a:alpha val="0"/>
                  </a:srgbClr>
                </a:solidFill>
              </a:ln>
              <a:solidFill>
                <a:srgbClr val="39639D"/>
              </a:solidFill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04932EF-816F-4CD9-A90D-BCA74730DFE1}"/>
                  </a:ext>
                </a:extLst>
              </p:cNvPr>
              <p:cNvSpPr/>
              <p:nvPr/>
            </p:nvSpPr>
            <p:spPr>
              <a:xfrm>
                <a:off x="566202" y="1600936"/>
                <a:ext cx="9862687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Inverse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+1)×(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matrix, complexity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Cholesky Decomposition can reduce the complexity to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dirty="0"/>
                  <a:t>,</a:t>
                </a:r>
                <a:br>
                  <a:rPr lang="en-US" altLang="ko-KR" dirty="0"/>
                </a:br>
                <a:r>
                  <a:rPr lang="en-US" altLang="ko-KR" dirty="0"/>
                  <a:t>but there are situations where the inverse cannot be calculated when using field observation data.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Microsoft R Open (MRO),</a:t>
                </a:r>
                <a:br>
                  <a:rPr lang="en-US" altLang="ko-KR" dirty="0"/>
                </a:br>
                <a:r>
                  <a:rPr lang="en-US" altLang="ko-KR" dirty="0"/>
                  <a:t>which could parallelize the basic function ‘solve()’,</a:t>
                </a:r>
                <a:br>
                  <a:rPr lang="en-US" altLang="ko-KR" dirty="0"/>
                </a:br>
                <a:r>
                  <a:rPr lang="en-US" altLang="ko-KR" dirty="0"/>
                  <a:t>was retired in 2022.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04932EF-816F-4CD9-A90D-BCA74730DF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02" y="1600936"/>
                <a:ext cx="9862687" cy="2308324"/>
              </a:xfrm>
              <a:prstGeom prst="rect">
                <a:avLst/>
              </a:prstGeom>
              <a:blipFill>
                <a:blip r:embed="rId3"/>
                <a:stretch>
                  <a:fillRect l="-433" t="-1587" b="-3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CE749529-A36A-4919-80C6-A2EF9D0BC65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"/>
          <a:stretch/>
        </p:blipFill>
        <p:spPr>
          <a:xfrm>
            <a:off x="6440213" y="3306833"/>
            <a:ext cx="5379619" cy="314859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5710F37-2EBD-4798-AAD8-E08C44100F04}"/>
              </a:ext>
            </a:extLst>
          </p:cNvPr>
          <p:cNvSpPr/>
          <p:nvPr/>
        </p:nvSpPr>
        <p:spPr>
          <a:xfrm>
            <a:off x="7994464" y="6455429"/>
            <a:ext cx="27753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ea typeface="굴림" panose="020B0600000101010101" pitchFamily="50" charset="-127"/>
              </a:rPr>
              <a:t>&lt;Generated by </a:t>
            </a:r>
            <a:r>
              <a:rPr lang="en-US" altLang="ko-KR" sz="1600" dirty="0" err="1">
                <a:ea typeface="굴림" panose="020B0600000101010101" pitchFamily="50" charset="-127"/>
              </a:rPr>
              <a:t>ChatGPT</a:t>
            </a:r>
            <a:r>
              <a:rPr lang="en-US" altLang="ko-KR" sz="1600" dirty="0">
                <a:ea typeface="굴림" panose="020B0600000101010101" pitchFamily="50" charset="-127"/>
              </a:rPr>
              <a:t> 4o&gt;</a:t>
            </a:r>
            <a:endParaRPr lang="ko-KR" altLang="en-US" sz="1600" dirty="0"/>
          </a:p>
        </p:txBody>
      </p:sp>
      <p:pic>
        <p:nvPicPr>
          <p:cNvPr id="1026" name="Picture 2" descr="Microsoft R Open Webseite">
            <a:extLst>
              <a:ext uri="{FF2B5EF4-FFF2-40B4-BE49-F238E27FC236}">
                <a16:creationId xmlns:a16="http://schemas.microsoft.com/office/drawing/2014/main" id="{00F1CAA9-30EE-4220-BE88-F66F99AB03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8" t="51599" r="68606" b="14002"/>
          <a:stretch/>
        </p:blipFill>
        <p:spPr bwMode="auto">
          <a:xfrm>
            <a:off x="2263721" y="4018393"/>
            <a:ext cx="1710558" cy="270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4C16662-A86E-404E-A254-1294849D8F54}"/>
              </a:ext>
            </a:extLst>
          </p:cNvPr>
          <p:cNvSpPr/>
          <p:nvPr/>
        </p:nvSpPr>
        <p:spPr>
          <a:xfrm rot="19603561">
            <a:off x="1995359" y="5303887"/>
            <a:ext cx="22472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/>
              <a:t>404 Page not found</a:t>
            </a:r>
            <a:endParaRPr lang="ko-KR" altLang="en-US" sz="2000" b="1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EF867621-3665-4A2F-9334-12C5D0BB5F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0F0F0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725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00EEE-7FB9-D981-F06B-292E95FB4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Partially Accelerating R Code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15CED2-A6A0-429A-806A-3745C4D00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8745" y="6514843"/>
            <a:ext cx="990600" cy="347524"/>
          </a:xfrm>
        </p:spPr>
        <p:txBody>
          <a:bodyPr/>
          <a:lstStyle/>
          <a:p>
            <a:fld id="{2DCB18FE-46AA-4BE0-88C7-F5AF093AC2C4}" type="slidenum">
              <a:rPr lang="en-US" altLang="ko-KR" smtClean="0"/>
              <a:pPr/>
              <a:t>24</a:t>
            </a:fld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DE269D2-E87C-48C3-A620-055D98FFE18E}"/>
              </a:ext>
            </a:extLst>
          </p:cNvPr>
          <p:cNvSpPr/>
          <p:nvPr/>
        </p:nvSpPr>
        <p:spPr>
          <a:xfrm>
            <a:off x="528592" y="1084478"/>
            <a:ext cx="4803878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  <a:cs typeface="Arial" charset="0"/>
                <a:sym typeface="Wingdings"/>
              </a:rPr>
              <a:t>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  <a:cs typeface="Arial" charset="0"/>
              </a:rPr>
              <a:t> With lower-level language and parallelization</a:t>
            </a:r>
            <a:endParaRPr lang="ko-KR" altLang="en-US" b="1" i="1" u="sng" spc="-40" dirty="0">
              <a:ln>
                <a:solidFill>
                  <a:srgbClr val="F58027">
                    <a:alpha val="0"/>
                  </a:srgbClr>
                </a:solidFill>
              </a:ln>
              <a:solidFill>
                <a:srgbClr val="39639D"/>
              </a:solidFill>
              <a:cs typeface="Arial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772BA3-F5CC-40FD-B78B-9AE7B08DBC0C}"/>
              </a:ext>
            </a:extLst>
          </p:cNvPr>
          <p:cNvSpPr/>
          <p:nvPr/>
        </p:nvSpPr>
        <p:spPr>
          <a:xfrm>
            <a:off x="566204" y="1600936"/>
            <a:ext cx="67568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It was necessary to execute various computational processes faster.</a:t>
            </a:r>
            <a:br>
              <a:rPr lang="en-US" altLang="ko-KR" dirty="0"/>
            </a:br>
            <a:r>
              <a:rPr lang="en-US" altLang="ko-KR" dirty="0"/>
              <a:t>We decided to use the well-known </a:t>
            </a:r>
            <a:r>
              <a:rPr lang="en-US" altLang="ko-KR" b="1" i="1" dirty="0" err="1"/>
              <a:t>Rcpp</a:t>
            </a:r>
            <a:r>
              <a:rPr lang="en-US" altLang="ko-KR" dirty="0"/>
              <a:t> for this purpose.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err="1"/>
              <a:t>data.table</a:t>
            </a:r>
            <a:br>
              <a:rPr lang="en-US" altLang="ko-KR" b="1" dirty="0"/>
            </a:br>
            <a:r>
              <a:rPr lang="en-US" altLang="ko-KR" dirty="0"/>
              <a:t>To calculate the covariance based on combinations of data pairs, we performed group operations using the </a:t>
            </a:r>
            <a:r>
              <a:rPr lang="en-US" altLang="ko-KR" b="1" i="1" dirty="0"/>
              <a:t>cut</a:t>
            </a:r>
            <a:r>
              <a:rPr lang="en-US" altLang="ko-KR" dirty="0"/>
              <a:t> function's return value as the key with the </a:t>
            </a:r>
            <a:r>
              <a:rPr lang="en-US" altLang="ko-KR" b="1" i="1" dirty="0"/>
              <a:t>`:=`</a:t>
            </a:r>
            <a:r>
              <a:rPr lang="en-US" altLang="ko-KR" dirty="0"/>
              <a:t> function.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E2F587-07B0-4CD2-AD2A-7321FFC997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260" y="1258608"/>
            <a:ext cx="4443647" cy="253922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6DC3FD2-6B3B-4D99-9D48-9E29C8039657}"/>
              </a:ext>
            </a:extLst>
          </p:cNvPr>
          <p:cNvSpPr/>
          <p:nvPr/>
        </p:nvSpPr>
        <p:spPr>
          <a:xfrm>
            <a:off x="566203" y="4032581"/>
            <a:ext cx="74021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dirty="0"/>
              <a:t>Using user-defined </a:t>
            </a:r>
            <a:r>
              <a:rPr lang="en-US" altLang="ko-KR" b="1" i="1" dirty="0" err="1"/>
              <a:t>Rcpp</a:t>
            </a:r>
            <a:r>
              <a:rPr lang="en-US" altLang="ko-KR" dirty="0"/>
              <a:t> functions instead of manipulating </a:t>
            </a:r>
            <a:r>
              <a:rPr lang="en-US" altLang="ko-KR" b="1" i="1" dirty="0" err="1"/>
              <a:t>dist</a:t>
            </a:r>
            <a:r>
              <a:rPr lang="en-US" altLang="ko-KR" dirty="0"/>
              <a:t> results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dirty="0"/>
              <a:t>Using </a:t>
            </a:r>
            <a:r>
              <a:rPr lang="en-US" altLang="ko-KR" b="1" i="1" dirty="0" err="1"/>
              <a:t>data.table</a:t>
            </a:r>
            <a:r>
              <a:rPr lang="en-US" altLang="ko-KR" dirty="0"/>
              <a:t> for combination(</a:t>
            </a:r>
            <a:r>
              <a:rPr lang="en-US" altLang="ko-KR" b="1" i="1" dirty="0"/>
              <a:t>CJ</a:t>
            </a:r>
            <a:r>
              <a:rPr lang="en-US" altLang="ko-KR" dirty="0"/>
              <a:t>), key based column operation(</a:t>
            </a:r>
            <a:r>
              <a:rPr lang="en-US" altLang="ko-KR" b="1" i="1" dirty="0"/>
              <a:t>`:=`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07BD28-DCA2-4C0E-94F2-143F93766E0E}"/>
              </a:ext>
            </a:extLst>
          </p:cNvPr>
          <p:cNvSpPr/>
          <p:nvPr/>
        </p:nvSpPr>
        <p:spPr>
          <a:xfrm>
            <a:off x="8160390" y="3797835"/>
            <a:ext cx="27753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ea typeface="굴림" panose="020B0600000101010101" pitchFamily="50" charset="-127"/>
              </a:rPr>
              <a:t>&lt;Generated by </a:t>
            </a:r>
            <a:r>
              <a:rPr lang="en-US" altLang="ko-KR" sz="1600" dirty="0" err="1">
                <a:ea typeface="굴림" panose="020B0600000101010101" pitchFamily="50" charset="-127"/>
              </a:rPr>
              <a:t>ChatGPT</a:t>
            </a:r>
            <a:r>
              <a:rPr lang="en-US" altLang="ko-KR" sz="1600" dirty="0">
                <a:ea typeface="굴림" panose="020B0600000101010101" pitchFamily="50" charset="-127"/>
              </a:rPr>
              <a:t> 4o&gt;</a:t>
            </a:r>
            <a:endParaRPr lang="ko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3174A54-8293-4DC2-BAF5-F41A2F2A0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34" y="5190657"/>
            <a:ext cx="4734586" cy="10593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909B0BF-A514-472E-A338-39DBDD8BA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7501" y="5190657"/>
            <a:ext cx="5347535" cy="105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69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00EEE-7FB9-D981-F06B-292E95FB4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Partially Accelerating R Code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CE3C2D-D4D5-4316-94E0-FD8B17EE4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8745" y="6514843"/>
            <a:ext cx="990600" cy="347524"/>
          </a:xfrm>
        </p:spPr>
        <p:txBody>
          <a:bodyPr/>
          <a:lstStyle/>
          <a:p>
            <a:fld id="{2DCB18FE-46AA-4BE0-88C7-F5AF093AC2C4}" type="slidenum">
              <a:rPr lang="en-US" altLang="ko-KR" smtClean="0"/>
              <a:pPr/>
              <a:t>25</a:t>
            </a:fld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1F8A1FB-3A9C-4DFC-91A5-C765AF3296E2}"/>
              </a:ext>
            </a:extLst>
          </p:cNvPr>
          <p:cNvSpPr/>
          <p:nvPr/>
        </p:nvSpPr>
        <p:spPr>
          <a:xfrm>
            <a:off x="528592" y="1084478"/>
            <a:ext cx="4803878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  <a:cs typeface="Arial" charset="0"/>
                <a:sym typeface="Wingdings"/>
              </a:rPr>
              <a:t>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  <a:cs typeface="Arial" charset="0"/>
              </a:rPr>
              <a:t> With lower-level language and parallelization</a:t>
            </a:r>
            <a:endParaRPr lang="ko-KR" altLang="en-US" b="1" i="1" u="sng" spc="-40" dirty="0">
              <a:ln>
                <a:solidFill>
                  <a:srgbClr val="F58027">
                    <a:alpha val="0"/>
                  </a:srgbClr>
                </a:solidFill>
              </a:ln>
              <a:solidFill>
                <a:srgbClr val="39639D"/>
              </a:solidFill>
              <a:cs typeface="Arial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5731A7-0706-4C9F-A583-325684AEF178}"/>
              </a:ext>
            </a:extLst>
          </p:cNvPr>
          <p:cNvSpPr/>
          <p:nvPr/>
        </p:nvSpPr>
        <p:spPr>
          <a:xfrm>
            <a:off x="566203" y="1391926"/>
            <a:ext cx="9744746" cy="88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Modifying Basic Linear Algebra Subprograms(BLAS) was too difficult,</a:t>
            </a:r>
            <a:br>
              <a:rPr lang="en-US" altLang="ko-KR" dirty="0"/>
            </a:br>
            <a:r>
              <a:rPr lang="en-US" altLang="ko-KR" dirty="0"/>
              <a:t>so at the very least, parallelizing simple matrix multiplications was necessary.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D9539C3-928C-4B50-8CDC-571E0D42DFEA}"/>
              </a:ext>
            </a:extLst>
          </p:cNvPr>
          <p:cNvSpPr/>
          <p:nvPr/>
        </p:nvSpPr>
        <p:spPr>
          <a:xfrm>
            <a:off x="658664" y="2272845"/>
            <a:ext cx="6334319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R" altLang="en-US" sz="1400" b="1" dirty="0" err="1">
                <a:solidFill>
                  <a:schemeClr val="bg1"/>
                </a:solidFill>
              </a:rPr>
              <a:t>coefs</a:t>
            </a:r>
            <a:r>
              <a:rPr lang="ko-KR" altLang="en-US" sz="1400" b="1" dirty="0">
                <a:solidFill>
                  <a:schemeClr val="bg1"/>
                </a:solidFill>
              </a:rPr>
              <a:t> &lt;- </a:t>
            </a:r>
            <a:r>
              <a:rPr lang="ko-KR" altLang="en-US" sz="1400" b="1" dirty="0" err="1">
                <a:solidFill>
                  <a:schemeClr val="bg1"/>
                </a:solidFill>
              </a:rPr>
              <a:t>as.numeric</a:t>
            </a:r>
            <a:r>
              <a:rPr lang="ko-KR" altLang="en-US" sz="1400" b="1" dirty="0">
                <a:solidFill>
                  <a:schemeClr val="bg1"/>
                </a:solidFill>
              </a:rPr>
              <a:t>(</a:t>
            </a:r>
            <a:r>
              <a:rPr lang="ko-KR" altLang="en-US" sz="1400" b="1" dirty="0" err="1">
                <a:solidFill>
                  <a:schemeClr val="bg1"/>
                </a:solidFill>
              </a:rPr>
              <a:t>mat_L_inv</a:t>
            </a:r>
            <a:r>
              <a:rPr lang="ko-KR" altLang="en-US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>
                <a:solidFill>
                  <a:srgbClr val="FFFF00"/>
                </a:solidFill>
              </a:rPr>
              <a:t>%*%</a:t>
            </a:r>
            <a:r>
              <a:rPr lang="ko-KR" altLang="en-US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>
                <a:solidFill>
                  <a:schemeClr val="bg1"/>
                </a:solidFill>
              </a:rPr>
              <a:t>mat_t</a:t>
            </a:r>
            <a:r>
              <a:rPr lang="ko-KR" altLang="en-US" sz="1400" b="1" dirty="0">
                <a:solidFill>
                  <a:schemeClr val="bg1"/>
                </a:solidFill>
              </a:rPr>
              <a:t>)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ko-KR" altLang="en-US" sz="1400" b="1" dirty="0" err="1">
                <a:solidFill>
                  <a:schemeClr val="bg1">
                    <a:lumMod val="50000"/>
                  </a:schemeClr>
                </a:solidFill>
              </a:rPr>
              <a:t>lambda_id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 &lt;- 1:nrow(sample_4d)</a:t>
            </a:r>
            <a:endParaRPr lang="en-US" altLang="ko-KR" sz="14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400" b="1" dirty="0" err="1">
                <a:solidFill>
                  <a:schemeClr val="bg1">
                    <a:lumMod val="50000"/>
                  </a:schemeClr>
                </a:solidFill>
              </a:rPr>
              <a:t>omega_id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 &lt;- (</a:t>
            </a:r>
            <a:r>
              <a:rPr lang="ko-KR" altLang="en-US" sz="1400" b="1" dirty="0" err="1">
                <a:solidFill>
                  <a:schemeClr val="bg1">
                    <a:lumMod val="50000"/>
                  </a:schemeClr>
                </a:solidFill>
              </a:rPr>
              <a:t>nrow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(sample_4d)+1):</a:t>
            </a:r>
            <a:r>
              <a:rPr lang="ko-KR" altLang="en-US" sz="1400" b="1" dirty="0" err="1">
                <a:solidFill>
                  <a:schemeClr val="bg1">
                    <a:lumMod val="50000"/>
                  </a:schemeClr>
                </a:solidFill>
              </a:rPr>
              <a:t>length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1400" b="1" dirty="0" err="1">
                <a:solidFill>
                  <a:schemeClr val="bg1">
                    <a:lumMod val="50000"/>
                  </a:schemeClr>
                </a:solidFill>
              </a:rPr>
              <a:t>coefs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ko-KR" sz="14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400" b="1" dirty="0" err="1">
                <a:solidFill>
                  <a:schemeClr val="bg1">
                    <a:lumMod val="50000"/>
                  </a:schemeClr>
                </a:solidFill>
              </a:rPr>
              <a:t>lambda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 &lt;- </a:t>
            </a:r>
            <a:r>
              <a:rPr lang="ko-KR" altLang="en-US" sz="1400" b="1" dirty="0" err="1">
                <a:solidFill>
                  <a:schemeClr val="bg1">
                    <a:lumMod val="50000"/>
                  </a:schemeClr>
                </a:solidFill>
              </a:rPr>
              <a:t>coefs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ko-KR" altLang="en-US" sz="1400" b="1" dirty="0" err="1">
                <a:solidFill>
                  <a:schemeClr val="bg1">
                    <a:lumMod val="50000"/>
                  </a:schemeClr>
                </a:solidFill>
              </a:rPr>
              <a:t>lambda_id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en-US" altLang="ko-KR" sz="14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400" b="1" dirty="0" err="1">
                <a:solidFill>
                  <a:schemeClr val="bg1">
                    <a:lumMod val="50000"/>
                  </a:schemeClr>
                </a:solidFill>
              </a:rPr>
              <a:t>omega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 &lt;- </a:t>
            </a:r>
            <a:r>
              <a:rPr lang="ko-KR" altLang="en-US" sz="1400" b="1" dirty="0" err="1">
                <a:solidFill>
                  <a:schemeClr val="bg1">
                    <a:lumMod val="50000"/>
                  </a:schemeClr>
                </a:solidFill>
              </a:rPr>
              <a:t>coefs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ko-KR" altLang="en-US" sz="1400" b="1" dirty="0" err="1">
                <a:solidFill>
                  <a:schemeClr val="bg1">
                    <a:lumMod val="50000"/>
                  </a:schemeClr>
                </a:solidFill>
              </a:rPr>
              <a:t>omega_id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en-US" altLang="ko-KR" sz="14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400" b="1" dirty="0" err="1">
                <a:solidFill>
                  <a:schemeClr val="bg1"/>
                </a:solidFill>
              </a:rPr>
              <a:t>est_val</a:t>
            </a:r>
            <a:r>
              <a:rPr lang="ko-KR" altLang="en-US" sz="1400" b="1" dirty="0">
                <a:solidFill>
                  <a:schemeClr val="bg1"/>
                </a:solidFill>
              </a:rPr>
              <a:t>[</a:t>
            </a:r>
            <a:r>
              <a:rPr lang="ko-KR" altLang="en-US" sz="1400" b="1" dirty="0" err="1">
                <a:solidFill>
                  <a:schemeClr val="bg1"/>
                </a:solidFill>
              </a:rPr>
              <a:t>kk</a:t>
            </a:r>
            <a:r>
              <a:rPr lang="ko-KR" altLang="en-US" sz="1400" b="1" dirty="0">
                <a:solidFill>
                  <a:schemeClr val="bg1"/>
                </a:solidFill>
              </a:rPr>
              <a:t>] &lt;- </a:t>
            </a:r>
            <a:r>
              <a:rPr lang="ko-KR" altLang="en-US" sz="1400" b="1" dirty="0" err="1">
                <a:solidFill>
                  <a:schemeClr val="bg1"/>
                </a:solidFill>
              </a:rPr>
              <a:t>sum</a:t>
            </a:r>
            <a:r>
              <a:rPr lang="ko-KR" altLang="en-US" sz="1400" b="1" dirty="0">
                <a:solidFill>
                  <a:schemeClr val="bg1"/>
                </a:solidFill>
              </a:rPr>
              <a:t>(sample_4d[,</a:t>
            </a:r>
            <a:r>
              <a:rPr lang="ko-KR" altLang="en-US" sz="1400" b="1" dirty="0" err="1">
                <a:solidFill>
                  <a:schemeClr val="bg1"/>
                </a:solidFill>
              </a:rPr>
              <a:t>which</a:t>
            </a:r>
            <a:r>
              <a:rPr lang="ko-KR" altLang="en-US" sz="1400" b="1" dirty="0">
                <a:solidFill>
                  <a:schemeClr val="bg1"/>
                </a:solidFill>
              </a:rPr>
              <a:t>(</a:t>
            </a:r>
            <a:r>
              <a:rPr lang="ko-KR" altLang="en-US" sz="1400" b="1" dirty="0" err="1">
                <a:solidFill>
                  <a:schemeClr val="bg1"/>
                </a:solidFill>
              </a:rPr>
              <a:t>colnames</a:t>
            </a:r>
            <a:r>
              <a:rPr lang="ko-KR" altLang="en-US" sz="1400" b="1" dirty="0">
                <a:solidFill>
                  <a:schemeClr val="bg1"/>
                </a:solidFill>
              </a:rPr>
              <a:t>(sample_4d) == "</a:t>
            </a:r>
            <a:r>
              <a:rPr lang="ko-KR" altLang="en-US" sz="1400" b="1" dirty="0" err="1">
                <a:solidFill>
                  <a:schemeClr val="bg1"/>
                </a:solidFill>
              </a:rPr>
              <a:t>val</a:t>
            </a:r>
            <a:r>
              <a:rPr lang="ko-KR" altLang="en-US" sz="1400" b="1" dirty="0">
                <a:solidFill>
                  <a:schemeClr val="bg1"/>
                </a:solidFill>
              </a:rPr>
              <a:t>")] </a:t>
            </a:r>
            <a:r>
              <a:rPr lang="ko-KR" altLang="en-US" sz="1400" b="1" dirty="0">
                <a:solidFill>
                  <a:srgbClr val="FFFF00"/>
                </a:solidFill>
              </a:rPr>
              <a:t>%*%</a:t>
            </a:r>
            <a:r>
              <a:rPr lang="ko-KR" altLang="en-US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>
                <a:solidFill>
                  <a:schemeClr val="bg1"/>
                </a:solidFill>
              </a:rPr>
              <a:t>lambda</a:t>
            </a:r>
            <a:r>
              <a:rPr lang="ko-KR" altLang="en-US" sz="1400" b="1" dirty="0">
                <a:solidFill>
                  <a:schemeClr val="bg1"/>
                </a:solidFill>
              </a:rPr>
              <a:t>)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ko-KR" altLang="en-US" sz="1400" b="1" dirty="0" err="1">
                <a:solidFill>
                  <a:schemeClr val="bg1"/>
                </a:solidFill>
              </a:rPr>
              <a:t>est_var</a:t>
            </a:r>
            <a:r>
              <a:rPr lang="ko-KR" altLang="en-US" sz="1400" b="1" dirty="0">
                <a:solidFill>
                  <a:schemeClr val="bg1"/>
                </a:solidFill>
              </a:rPr>
              <a:t>[</a:t>
            </a:r>
            <a:r>
              <a:rPr lang="ko-KR" altLang="en-US" sz="1400" b="1" dirty="0" err="1">
                <a:solidFill>
                  <a:schemeClr val="bg1"/>
                </a:solidFill>
              </a:rPr>
              <a:t>kk</a:t>
            </a:r>
            <a:r>
              <a:rPr lang="ko-KR" altLang="en-US" sz="1400" b="1" dirty="0">
                <a:solidFill>
                  <a:schemeClr val="bg1"/>
                </a:solidFill>
              </a:rPr>
              <a:t>] &lt;- </a:t>
            </a:r>
            <a:r>
              <a:rPr lang="ko-KR" altLang="en-US" sz="1400" b="1" dirty="0" err="1">
                <a:solidFill>
                  <a:schemeClr val="bg1"/>
                </a:solidFill>
              </a:rPr>
              <a:t>ss</a:t>
            </a:r>
            <a:r>
              <a:rPr lang="ko-KR" altLang="en-US" sz="1400" b="1" dirty="0">
                <a:solidFill>
                  <a:schemeClr val="bg1"/>
                </a:solidFill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</a:rPr>
              <a:t>–</a:t>
            </a:r>
            <a:r>
              <a:rPr lang="ko-KR" altLang="en-US" sz="1400" b="1" dirty="0">
                <a:solidFill>
                  <a:schemeClr val="bg1"/>
                </a:solidFill>
              </a:rPr>
              <a:t> 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ko-KR" altLang="en-US" sz="1400" b="1" dirty="0">
                <a:solidFill>
                  <a:schemeClr val="bg1"/>
                </a:solidFill>
              </a:rPr>
              <a:t>   </a:t>
            </a:r>
            <a:r>
              <a:rPr lang="ko-KR" altLang="en-US" sz="1400" b="1" dirty="0" err="1">
                <a:solidFill>
                  <a:schemeClr val="bg1"/>
                </a:solidFill>
              </a:rPr>
              <a:t>sum</a:t>
            </a:r>
            <a:r>
              <a:rPr lang="ko-KR" altLang="en-US" sz="1400" b="1" dirty="0">
                <a:solidFill>
                  <a:schemeClr val="bg1"/>
                </a:solidFill>
              </a:rPr>
              <a:t>(</a:t>
            </a:r>
            <a:r>
              <a:rPr lang="ko-KR" altLang="en-US" sz="1400" b="1" dirty="0" err="1">
                <a:solidFill>
                  <a:schemeClr val="bg1"/>
                </a:solidFill>
              </a:rPr>
              <a:t>coefs</a:t>
            </a:r>
            <a:r>
              <a:rPr lang="ko-KR" altLang="en-US" sz="1400" b="1" dirty="0">
                <a:solidFill>
                  <a:schemeClr val="bg1"/>
                </a:solidFill>
              </a:rPr>
              <a:t>[</a:t>
            </a:r>
            <a:r>
              <a:rPr lang="ko-KR" altLang="en-US" sz="1400" b="1" dirty="0" err="1">
                <a:solidFill>
                  <a:schemeClr val="bg1"/>
                </a:solidFill>
              </a:rPr>
              <a:t>lambda_id</a:t>
            </a:r>
            <a:r>
              <a:rPr lang="ko-KR" altLang="en-US" sz="1400" b="1" dirty="0">
                <a:solidFill>
                  <a:schemeClr val="bg1"/>
                </a:solidFill>
              </a:rPr>
              <a:t>] </a:t>
            </a:r>
            <a:r>
              <a:rPr lang="ko-KR" altLang="en-US" sz="1400" b="1" dirty="0">
                <a:solidFill>
                  <a:srgbClr val="FFFF00"/>
                </a:solidFill>
              </a:rPr>
              <a:t>%*%</a:t>
            </a:r>
            <a:r>
              <a:rPr lang="ko-KR" altLang="en-US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>
                <a:solidFill>
                  <a:schemeClr val="bg1"/>
                </a:solidFill>
              </a:rPr>
              <a:t>mat_t</a:t>
            </a:r>
            <a:r>
              <a:rPr lang="ko-KR" altLang="en-US" sz="1400" b="1" dirty="0">
                <a:solidFill>
                  <a:schemeClr val="bg1"/>
                </a:solidFill>
              </a:rPr>
              <a:t>[</a:t>
            </a:r>
            <a:r>
              <a:rPr lang="ko-KR" altLang="en-US" sz="1400" b="1" dirty="0" err="1">
                <a:solidFill>
                  <a:schemeClr val="bg1"/>
                </a:solidFill>
              </a:rPr>
              <a:t>lambda_id</a:t>
            </a:r>
            <a:r>
              <a:rPr lang="ko-KR" altLang="en-US" sz="1400" b="1" dirty="0">
                <a:solidFill>
                  <a:schemeClr val="bg1"/>
                </a:solidFill>
              </a:rPr>
              <a:t>]) +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ko-KR" altLang="en-US" sz="1400" b="1" dirty="0">
                <a:solidFill>
                  <a:schemeClr val="bg1"/>
                </a:solidFill>
              </a:rPr>
              <a:t>   </a:t>
            </a:r>
            <a:r>
              <a:rPr lang="ko-KR" altLang="en-US" sz="1400" b="1" dirty="0" err="1">
                <a:solidFill>
                  <a:schemeClr val="bg1"/>
                </a:solidFill>
              </a:rPr>
              <a:t>sum</a:t>
            </a:r>
            <a:r>
              <a:rPr lang="ko-KR" altLang="en-US" sz="1400" b="1" dirty="0">
                <a:solidFill>
                  <a:schemeClr val="bg1"/>
                </a:solidFill>
              </a:rPr>
              <a:t>(</a:t>
            </a:r>
            <a:r>
              <a:rPr lang="ko-KR" altLang="en-US" sz="1400" b="1" dirty="0" err="1">
                <a:solidFill>
                  <a:schemeClr val="bg1"/>
                </a:solidFill>
              </a:rPr>
              <a:t>coefs</a:t>
            </a:r>
            <a:r>
              <a:rPr lang="ko-KR" altLang="en-US" sz="1400" b="1" dirty="0">
                <a:solidFill>
                  <a:schemeClr val="bg1"/>
                </a:solidFill>
              </a:rPr>
              <a:t>[</a:t>
            </a:r>
            <a:r>
              <a:rPr lang="ko-KR" altLang="en-US" sz="1400" b="1" dirty="0" err="1">
                <a:solidFill>
                  <a:schemeClr val="bg1"/>
                </a:solidFill>
              </a:rPr>
              <a:t>omega_id</a:t>
            </a:r>
            <a:r>
              <a:rPr lang="ko-KR" altLang="en-US" sz="1400" b="1" dirty="0">
                <a:solidFill>
                  <a:schemeClr val="bg1"/>
                </a:solidFill>
              </a:rPr>
              <a:t>] </a:t>
            </a:r>
            <a:r>
              <a:rPr lang="ko-KR" altLang="en-US" sz="1400" b="1" dirty="0">
                <a:solidFill>
                  <a:srgbClr val="FFFF00"/>
                </a:solidFill>
              </a:rPr>
              <a:t>%*%</a:t>
            </a:r>
            <a:r>
              <a:rPr lang="ko-KR" altLang="en-US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>
                <a:solidFill>
                  <a:schemeClr val="bg1"/>
                </a:solidFill>
              </a:rPr>
              <a:t>mat_t</a:t>
            </a:r>
            <a:r>
              <a:rPr lang="ko-KR" altLang="en-US" sz="1400" b="1" dirty="0">
                <a:solidFill>
                  <a:schemeClr val="bg1"/>
                </a:solidFill>
              </a:rPr>
              <a:t>[</a:t>
            </a:r>
            <a:r>
              <a:rPr lang="ko-KR" altLang="en-US" sz="1400" b="1" dirty="0" err="1">
                <a:solidFill>
                  <a:schemeClr val="bg1"/>
                </a:solidFill>
              </a:rPr>
              <a:t>omega_id</a:t>
            </a:r>
            <a:r>
              <a:rPr lang="ko-KR" altLang="en-US" sz="1400" b="1" dirty="0">
                <a:solidFill>
                  <a:schemeClr val="bg1"/>
                </a:solidFill>
              </a:rPr>
              <a:t>])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54CD1A-BBCE-4E59-9151-6EBF6598A096}"/>
              </a:ext>
            </a:extLst>
          </p:cNvPr>
          <p:cNvSpPr/>
          <p:nvPr/>
        </p:nvSpPr>
        <p:spPr>
          <a:xfrm>
            <a:off x="658665" y="4685282"/>
            <a:ext cx="6334318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R" altLang="en-US" sz="1400" b="1" dirty="0" err="1">
                <a:solidFill>
                  <a:schemeClr val="bg1"/>
                </a:solidFill>
              </a:rPr>
              <a:t>coefs</a:t>
            </a:r>
            <a:r>
              <a:rPr lang="ko-KR" altLang="en-US" sz="1400" b="1" dirty="0">
                <a:solidFill>
                  <a:schemeClr val="bg1"/>
                </a:solidFill>
              </a:rPr>
              <a:t> &lt;- </a:t>
            </a:r>
            <a:r>
              <a:rPr lang="ko-KR" altLang="en-US" sz="1400" b="1" dirty="0">
                <a:solidFill>
                  <a:srgbClr val="FFFF00"/>
                </a:solidFill>
              </a:rPr>
              <a:t>eigenMapMatMult2</a:t>
            </a:r>
            <a:r>
              <a:rPr lang="ko-KR" altLang="en-US" sz="1400" b="1" dirty="0">
                <a:solidFill>
                  <a:schemeClr val="bg1"/>
                </a:solidFill>
              </a:rPr>
              <a:t>(</a:t>
            </a:r>
            <a:r>
              <a:rPr lang="ko-KR" altLang="en-US" sz="1400" b="1" dirty="0" err="1">
                <a:solidFill>
                  <a:schemeClr val="bg1"/>
                </a:solidFill>
              </a:rPr>
              <a:t>mat_L_inv</a:t>
            </a:r>
            <a:r>
              <a:rPr lang="ko-KR" altLang="en-US" sz="1400" b="1" dirty="0">
                <a:solidFill>
                  <a:schemeClr val="bg1"/>
                </a:solidFill>
              </a:rPr>
              <a:t> , </a:t>
            </a:r>
            <a:r>
              <a:rPr lang="ko-KR" altLang="en-US" sz="1400" b="1" dirty="0" err="1">
                <a:solidFill>
                  <a:schemeClr val="bg1"/>
                </a:solidFill>
              </a:rPr>
              <a:t>mat_t</a:t>
            </a:r>
            <a:r>
              <a:rPr lang="ko-KR" altLang="en-US" sz="1400" b="1" dirty="0">
                <a:solidFill>
                  <a:schemeClr val="bg1"/>
                </a:solidFill>
              </a:rPr>
              <a:t>, </a:t>
            </a:r>
            <a:r>
              <a:rPr lang="ko-KR" altLang="en-US" sz="1400" b="1" dirty="0" err="1">
                <a:solidFill>
                  <a:schemeClr val="bg1"/>
                </a:solidFill>
              </a:rPr>
              <a:t>n_cores</a:t>
            </a:r>
            <a:r>
              <a:rPr lang="ko-KR" altLang="en-US" sz="1400" b="1" dirty="0">
                <a:solidFill>
                  <a:schemeClr val="bg1"/>
                </a:solidFill>
              </a:rPr>
              <a:t> = </a:t>
            </a:r>
            <a:r>
              <a:rPr lang="ko-KR" altLang="en-US" sz="1400" b="1" dirty="0" err="1">
                <a:solidFill>
                  <a:schemeClr val="bg1"/>
                </a:solidFill>
              </a:rPr>
              <a:t>n_cores</a:t>
            </a:r>
            <a:r>
              <a:rPr lang="ko-KR" altLang="en-US" sz="1400" b="1" dirty="0">
                <a:solidFill>
                  <a:schemeClr val="bg1"/>
                </a:solidFill>
              </a:rPr>
              <a:t>)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ko-KR" altLang="en-US" sz="1400" b="1" dirty="0" err="1">
                <a:solidFill>
                  <a:schemeClr val="bg1">
                    <a:lumMod val="50000"/>
                  </a:schemeClr>
                </a:solidFill>
              </a:rPr>
              <a:t>lambda_id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 &lt;- 1:nrow(</a:t>
            </a:r>
            <a:r>
              <a:rPr lang="ko-KR" altLang="en-US" sz="1400" b="1" dirty="0" err="1">
                <a:solidFill>
                  <a:schemeClr val="bg1">
                    <a:lumMod val="50000"/>
                  </a:schemeClr>
                </a:solidFill>
              </a:rPr>
              <a:t>xi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ko-KR" sz="14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400" b="1" dirty="0" err="1">
                <a:solidFill>
                  <a:schemeClr val="bg1">
                    <a:lumMod val="50000"/>
                  </a:schemeClr>
                </a:solidFill>
              </a:rPr>
              <a:t>omega_id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 &lt;- (</a:t>
            </a:r>
            <a:r>
              <a:rPr lang="ko-KR" altLang="en-US" sz="1400" b="1" dirty="0" err="1">
                <a:solidFill>
                  <a:schemeClr val="bg1">
                    <a:lumMod val="50000"/>
                  </a:schemeClr>
                </a:solidFill>
              </a:rPr>
              <a:t>nrow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1400" b="1" dirty="0" err="1">
                <a:solidFill>
                  <a:schemeClr val="bg1">
                    <a:lumMod val="50000"/>
                  </a:schemeClr>
                </a:solidFill>
              </a:rPr>
              <a:t>xi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)+1):</a:t>
            </a:r>
            <a:r>
              <a:rPr lang="ko-KR" altLang="en-US" sz="1400" b="1" dirty="0" err="1">
                <a:solidFill>
                  <a:schemeClr val="bg1">
                    <a:lumMod val="50000"/>
                  </a:schemeClr>
                </a:solidFill>
              </a:rPr>
              <a:t>dim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1400" b="1" dirty="0" err="1">
                <a:solidFill>
                  <a:schemeClr val="bg1">
                    <a:lumMod val="50000"/>
                  </a:schemeClr>
                </a:solidFill>
              </a:rPr>
              <a:t>coefs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)[1]</a:t>
            </a:r>
            <a:endParaRPr lang="en-US" altLang="ko-KR" sz="14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400" b="1" dirty="0" err="1">
                <a:solidFill>
                  <a:schemeClr val="bg1">
                    <a:lumMod val="50000"/>
                  </a:schemeClr>
                </a:solidFill>
              </a:rPr>
              <a:t>lambda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 &lt;- </a:t>
            </a:r>
            <a:r>
              <a:rPr lang="ko-KR" altLang="en-US" sz="1400" b="1" dirty="0" err="1">
                <a:solidFill>
                  <a:schemeClr val="bg1">
                    <a:lumMod val="50000"/>
                  </a:schemeClr>
                </a:solidFill>
              </a:rPr>
              <a:t>coefs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ko-KR" altLang="en-US" sz="1400" b="1" dirty="0" err="1">
                <a:solidFill>
                  <a:schemeClr val="bg1">
                    <a:lumMod val="50000"/>
                  </a:schemeClr>
                </a:solidFill>
              </a:rPr>
              <a:t>lambda_id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,]</a:t>
            </a:r>
            <a:endParaRPr lang="en-US" altLang="ko-KR" sz="14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400" b="1" dirty="0" err="1">
                <a:solidFill>
                  <a:schemeClr val="bg1">
                    <a:lumMod val="50000"/>
                  </a:schemeClr>
                </a:solidFill>
              </a:rPr>
              <a:t>omega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 &lt;- </a:t>
            </a:r>
            <a:r>
              <a:rPr lang="ko-KR" altLang="en-US" sz="1400" b="1" dirty="0" err="1">
                <a:solidFill>
                  <a:schemeClr val="bg1">
                    <a:lumMod val="50000"/>
                  </a:schemeClr>
                </a:solidFill>
              </a:rPr>
              <a:t>coefs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ko-KR" altLang="en-US" sz="1400" b="1" dirty="0" err="1">
                <a:solidFill>
                  <a:schemeClr val="bg1">
                    <a:lumMod val="50000"/>
                  </a:schemeClr>
                </a:solidFill>
              </a:rPr>
              <a:t>omega_id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,]</a:t>
            </a:r>
            <a:endParaRPr lang="en-US" altLang="ko-KR" sz="14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400" b="1" dirty="0">
                <a:solidFill>
                  <a:schemeClr val="bg1"/>
                </a:solidFill>
              </a:rPr>
              <a:t>est_var1 = </a:t>
            </a:r>
            <a:r>
              <a:rPr lang="ko-KR" altLang="en-US" sz="1400" b="1" dirty="0" err="1">
                <a:solidFill>
                  <a:schemeClr val="bg1"/>
                </a:solidFill>
              </a:rPr>
              <a:t>diag</a:t>
            </a:r>
            <a:r>
              <a:rPr lang="ko-KR" altLang="en-US" sz="1400" b="1" dirty="0">
                <a:solidFill>
                  <a:schemeClr val="bg1"/>
                </a:solidFill>
              </a:rPr>
              <a:t>(</a:t>
            </a:r>
            <a:r>
              <a:rPr lang="ko-KR" altLang="en-US" sz="1400" b="1" dirty="0">
                <a:solidFill>
                  <a:srgbClr val="FFFF00"/>
                </a:solidFill>
              </a:rPr>
              <a:t>eigenMapMatMult2</a:t>
            </a:r>
            <a:r>
              <a:rPr lang="ko-KR" altLang="en-US" sz="1400" b="1" dirty="0">
                <a:solidFill>
                  <a:schemeClr val="bg1"/>
                </a:solidFill>
              </a:rPr>
              <a:t>(</a:t>
            </a:r>
            <a:r>
              <a:rPr lang="ko-KR" altLang="en-US" sz="1400" b="1" dirty="0" err="1">
                <a:solidFill>
                  <a:schemeClr val="bg1"/>
                </a:solidFill>
              </a:rPr>
              <a:t>t</a:t>
            </a:r>
            <a:r>
              <a:rPr lang="ko-KR" altLang="en-US" sz="1400" b="1" dirty="0">
                <a:solidFill>
                  <a:schemeClr val="bg1"/>
                </a:solidFill>
              </a:rPr>
              <a:t>(</a:t>
            </a:r>
            <a:r>
              <a:rPr lang="ko-KR" altLang="en-US" sz="1400" b="1" dirty="0" err="1">
                <a:solidFill>
                  <a:schemeClr val="bg1"/>
                </a:solidFill>
              </a:rPr>
              <a:t>coefs</a:t>
            </a:r>
            <a:r>
              <a:rPr lang="ko-KR" altLang="en-US" sz="1400" b="1" dirty="0">
                <a:solidFill>
                  <a:schemeClr val="bg1"/>
                </a:solidFill>
              </a:rPr>
              <a:t>[</a:t>
            </a:r>
            <a:r>
              <a:rPr lang="ko-KR" altLang="en-US" sz="1400" b="1" dirty="0" err="1">
                <a:solidFill>
                  <a:schemeClr val="bg1"/>
                </a:solidFill>
              </a:rPr>
              <a:t>lambda_id</a:t>
            </a:r>
            <a:r>
              <a:rPr lang="ko-KR" altLang="en-US" sz="1400" b="1" dirty="0">
                <a:solidFill>
                  <a:schemeClr val="bg1"/>
                </a:solidFill>
              </a:rPr>
              <a:t>,]),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en-US" altLang="ko-KR" sz="1400" b="1" dirty="0">
                <a:solidFill>
                  <a:schemeClr val="bg1"/>
                </a:solidFill>
              </a:rPr>
              <a:t>                                                                   </a:t>
            </a:r>
            <a:r>
              <a:rPr lang="ko-KR" altLang="en-US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>
                <a:solidFill>
                  <a:schemeClr val="bg1"/>
                </a:solidFill>
              </a:rPr>
              <a:t>mat_t</a:t>
            </a:r>
            <a:r>
              <a:rPr lang="ko-KR" altLang="en-US" sz="1400" b="1" dirty="0">
                <a:solidFill>
                  <a:schemeClr val="bg1"/>
                </a:solidFill>
              </a:rPr>
              <a:t>[</a:t>
            </a:r>
            <a:r>
              <a:rPr lang="ko-KR" altLang="en-US" sz="1400" b="1" dirty="0" err="1">
                <a:solidFill>
                  <a:schemeClr val="bg1"/>
                </a:solidFill>
              </a:rPr>
              <a:t>lambda_id</a:t>
            </a:r>
            <a:r>
              <a:rPr lang="ko-KR" altLang="en-US" sz="1400" b="1" dirty="0">
                <a:solidFill>
                  <a:schemeClr val="bg1"/>
                </a:solidFill>
              </a:rPr>
              <a:t>,], </a:t>
            </a:r>
            <a:r>
              <a:rPr lang="ko-KR" altLang="en-US" sz="1400" b="1" dirty="0" err="1">
                <a:solidFill>
                  <a:schemeClr val="bg1"/>
                </a:solidFill>
              </a:rPr>
              <a:t>n_cores</a:t>
            </a:r>
            <a:r>
              <a:rPr lang="ko-KR" altLang="en-US" sz="1400" b="1" dirty="0">
                <a:solidFill>
                  <a:schemeClr val="bg1"/>
                </a:solidFill>
              </a:rPr>
              <a:t> = </a:t>
            </a:r>
            <a:r>
              <a:rPr lang="ko-KR" altLang="en-US" sz="1400" b="1" dirty="0" err="1">
                <a:solidFill>
                  <a:schemeClr val="bg1"/>
                </a:solidFill>
              </a:rPr>
              <a:t>n_cores</a:t>
            </a:r>
            <a:r>
              <a:rPr lang="ko-KR" altLang="en-US" sz="1400" b="1" dirty="0">
                <a:solidFill>
                  <a:schemeClr val="bg1"/>
                </a:solidFill>
              </a:rPr>
              <a:t>))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ko-KR" altLang="en-US" sz="1400" b="1" dirty="0">
                <a:solidFill>
                  <a:schemeClr val="bg1"/>
                </a:solidFill>
              </a:rPr>
              <a:t>est_var2 = </a:t>
            </a:r>
            <a:r>
              <a:rPr lang="ko-KR" altLang="en-US" sz="1400" b="1" dirty="0" err="1">
                <a:solidFill>
                  <a:schemeClr val="bg1"/>
                </a:solidFill>
              </a:rPr>
              <a:t>diag</a:t>
            </a:r>
            <a:r>
              <a:rPr lang="ko-KR" altLang="en-US" sz="1400" b="1" dirty="0">
                <a:solidFill>
                  <a:schemeClr val="bg1"/>
                </a:solidFill>
              </a:rPr>
              <a:t>(</a:t>
            </a:r>
            <a:r>
              <a:rPr lang="ko-KR" altLang="en-US" sz="1400" b="1" dirty="0">
                <a:solidFill>
                  <a:srgbClr val="FFFF00"/>
                </a:solidFill>
              </a:rPr>
              <a:t>eigenMapMatMult2</a:t>
            </a:r>
            <a:r>
              <a:rPr lang="ko-KR" altLang="en-US" sz="1400" b="1" dirty="0">
                <a:solidFill>
                  <a:schemeClr val="bg1"/>
                </a:solidFill>
              </a:rPr>
              <a:t>(</a:t>
            </a:r>
            <a:r>
              <a:rPr lang="ko-KR" altLang="en-US" sz="1400" b="1" dirty="0" err="1">
                <a:solidFill>
                  <a:schemeClr val="bg1"/>
                </a:solidFill>
              </a:rPr>
              <a:t>t</a:t>
            </a:r>
            <a:r>
              <a:rPr lang="ko-KR" altLang="en-US" sz="1400" b="1" dirty="0">
                <a:solidFill>
                  <a:schemeClr val="bg1"/>
                </a:solidFill>
              </a:rPr>
              <a:t>(</a:t>
            </a:r>
            <a:r>
              <a:rPr lang="ko-KR" altLang="en-US" sz="1400" b="1" dirty="0" err="1">
                <a:solidFill>
                  <a:schemeClr val="bg1"/>
                </a:solidFill>
              </a:rPr>
              <a:t>coefs</a:t>
            </a:r>
            <a:r>
              <a:rPr lang="ko-KR" altLang="en-US" sz="1400" b="1" dirty="0">
                <a:solidFill>
                  <a:schemeClr val="bg1"/>
                </a:solidFill>
              </a:rPr>
              <a:t>[</a:t>
            </a:r>
            <a:r>
              <a:rPr lang="ko-KR" altLang="en-US" sz="1400" b="1" dirty="0" err="1">
                <a:solidFill>
                  <a:schemeClr val="bg1"/>
                </a:solidFill>
              </a:rPr>
              <a:t>omega_id</a:t>
            </a:r>
            <a:r>
              <a:rPr lang="ko-KR" altLang="en-US" sz="1400" b="1" dirty="0">
                <a:solidFill>
                  <a:schemeClr val="bg1"/>
                </a:solidFill>
              </a:rPr>
              <a:t>,]),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en-US" altLang="ko-KR" sz="1400" b="1" dirty="0">
                <a:solidFill>
                  <a:schemeClr val="bg1"/>
                </a:solidFill>
              </a:rPr>
              <a:t>                                                                   </a:t>
            </a:r>
            <a:r>
              <a:rPr lang="ko-KR" altLang="en-US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>
                <a:solidFill>
                  <a:schemeClr val="bg1"/>
                </a:solidFill>
              </a:rPr>
              <a:t>mat_t</a:t>
            </a:r>
            <a:r>
              <a:rPr lang="ko-KR" altLang="en-US" sz="1400" b="1" dirty="0">
                <a:solidFill>
                  <a:schemeClr val="bg1"/>
                </a:solidFill>
              </a:rPr>
              <a:t>[</a:t>
            </a:r>
            <a:r>
              <a:rPr lang="ko-KR" altLang="en-US" sz="1400" b="1" dirty="0" err="1">
                <a:solidFill>
                  <a:schemeClr val="bg1"/>
                </a:solidFill>
              </a:rPr>
              <a:t>omega_id</a:t>
            </a:r>
            <a:r>
              <a:rPr lang="ko-KR" altLang="en-US" sz="1400" b="1" dirty="0">
                <a:solidFill>
                  <a:schemeClr val="bg1"/>
                </a:solidFill>
              </a:rPr>
              <a:t>,], </a:t>
            </a:r>
            <a:r>
              <a:rPr lang="ko-KR" altLang="en-US" sz="1400" b="1" dirty="0" err="1">
                <a:solidFill>
                  <a:schemeClr val="bg1"/>
                </a:solidFill>
              </a:rPr>
              <a:t>n_cores</a:t>
            </a:r>
            <a:r>
              <a:rPr lang="ko-KR" altLang="en-US" sz="1400" b="1" dirty="0">
                <a:solidFill>
                  <a:schemeClr val="bg1"/>
                </a:solidFill>
              </a:rPr>
              <a:t> = </a:t>
            </a:r>
            <a:r>
              <a:rPr lang="ko-KR" altLang="en-US" sz="1400" b="1" dirty="0" err="1">
                <a:solidFill>
                  <a:schemeClr val="bg1"/>
                </a:solidFill>
              </a:rPr>
              <a:t>n_cores</a:t>
            </a:r>
            <a:r>
              <a:rPr lang="ko-KR" altLang="en-US" sz="1400" b="1" dirty="0">
                <a:solidFill>
                  <a:schemeClr val="bg1"/>
                </a:solidFill>
              </a:rPr>
              <a:t>))</a:t>
            </a: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D246F782-3228-4791-8D36-992DB9D6340B}"/>
              </a:ext>
            </a:extLst>
          </p:cNvPr>
          <p:cNvSpPr/>
          <p:nvPr/>
        </p:nvSpPr>
        <p:spPr>
          <a:xfrm>
            <a:off x="3455821" y="4324067"/>
            <a:ext cx="435428" cy="33501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D27A862-1BDA-4530-AD6A-6490B6210311}"/>
              </a:ext>
            </a:extLst>
          </p:cNvPr>
          <p:cNvSpPr/>
          <p:nvPr/>
        </p:nvSpPr>
        <p:spPr>
          <a:xfrm>
            <a:off x="7079616" y="2758972"/>
            <a:ext cx="5042712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[[</a:t>
            </a:r>
            <a:r>
              <a:rPr lang="en-US" altLang="ko-K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Rcpp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::depends(</a:t>
            </a:r>
            <a:r>
              <a:rPr lang="en-US" altLang="ko-K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RcppArmadillo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RcppEigen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)]]</a:t>
            </a:r>
            <a:endParaRPr lang="en-US" altLang="ko-KR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[[</a:t>
            </a:r>
            <a:r>
              <a:rPr lang="en-US" altLang="ko-K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Rcpp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::plugins(</a:t>
            </a:r>
            <a:r>
              <a:rPr lang="en-US" altLang="ko-K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openmp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)]]</a:t>
            </a:r>
            <a:endParaRPr lang="en-US" altLang="ko-KR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omp.h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RcppArmadillo.h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RcppEigen.h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[[</a:t>
            </a:r>
            <a:r>
              <a:rPr lang="en-US" altLang="ko-K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Rcpp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::export]]</a:t>
            </a:r>
            <a:endParaRPr lang="en-US" altLang="ko-KR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SEXP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eigenMapMatMult2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Eigen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::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Map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Eigen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::</a:t>
            </a:r>
            <a:r>
              <a:rPr lang="en-US" altLang="ko-K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MatrixXd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      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Eigen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::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Map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Eigen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::</a:t>
            </a:r>
            <a:r>
              <a:rPr lang="en-US" altLang="ko-K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MatrixXd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      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n_cores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Eigen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::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setNbThreads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CCCCCC"/>
                </a:solidFill>
                <a:latin typeface="Consolas" panose="020B0609020204030204" pitchFamily="49" charset="0"/>
              </a:rPr>
              <a:t>n_cores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Eigen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::</a:t>
            </a:r>
            <a:r>
              <a:rPr lang="en-US" altLang="ko-KR" sz="1200" dirty="0" err="1">
                <a:solidFill>
                  <a:srgbClr val="CCCCCC"/>
                </a:solidFill>
                <a:latin typeface="Consolas" panose="020B0609020204030204" pitchFamily="49" charset="0"/>
              </a:rPr>
              <a:t>MatrixXd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 C 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 A 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 B;</a:t>
            </a:r>
          </a:p>
          <a:p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Rcpp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::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wrap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(C);</a:t>
            </a:r>
          </a:p>
          <a:p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28292B-8FFE-480B-ACD0-069389906C4D}"/>
              </a:ext>
            </a:extLst>
          </p:cNvPr>
          <p:cNvSpPr/>
          <p:nvPr/>
        </p:nvSpPr>
        <p:spPr>
          <a:xfrm>
            <a:off x="7559040" y="4241074"/>
            <a:ext cx="1428206" cy="25254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E3C0EDE-0810-4983-87C6-188AE4EFA676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4153989" y="4493623"/>
            <a:ext cx="4119154" cy="94632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060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00EEE-7FB9-D981-F06B-292E95FB4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Sources on </a:t>
            </a:r>
            <a:r>
              <a:rPr lang="en-CA" b="1" dirty="0" err="1"/>
              <a:t>Github</a:t>
            </a:r>
            <a:r>
              <a:rPr lang="en-CA" b="1" dirty="0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B7586E-95A4-4650-8A6D-494168097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8745" y="6514843"/>
            <a:ext cx="990600" cy="347524"/>
          </a:xfrm>
        </p:spPr>
        <p:txBody>
          <a:bodyPr/>
          <a:lstStyle/>
          <a:p>
            <a:fld id="{2DCB18FE-46AA-4BE0-88C7-F5AF093AC2C4}" type="slidenum">
              <a:rPr lang="en-US" altLang="ko-KR" smtClean="0"/>
              <a:pPr/>
              <a:t>26</a:t>
            </a:fld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CDE4B0-BCD7-4ECA-82B6-1216E5BB756E}"/>
              </a:ext>
            </a:extLst>
          </p:cNvPr>
          <p:cNvSpPr/>
          <p:nvPr/>
        </p:nvSpPr>
        <p:spPr>
          <a:xfrm>
            <a:off x="528592" y="1084479"/>
            <a:ext cx="2109357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  <a:cs typeface="Arial" charset="0"/>
                <a:sym typeface="Wingdings"/>
              </a:rPr>
              <a:t>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  <a:cs typeface="Arial" charset="0"/>
              </a:rPr>
              <a:t> Source on </a:t>
            </a:r>
            <a:r>
              <a:rPr lang="en-US" altLang="ko-KR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  <a:cs typeface="Arial" charset="0"/>
              </a:rPr>
              <a:t>Github</a:t>
            </a:r>
            <a:endParaRPr lang="ko-KR" altLang="en-US" b="1" i="1" u="sng" spc="-40" dirty="0">
              <a:ln>
                <a:solidFill>
                  <a:srgbClr val="F58027">
                    <a:alpha val="0"/>
                  </a:srgbClr>
                </a:solidFill>
              </a:ln>
              <a:solidFill>
                <a:srgbClr val="39639D"/>
              </a:solidFill>
              <a:cs typeface="Arial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043B7E-E98C-4EC6-8D6F-5A1733A377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949" y="1084479"/>
            <a:ext cx="6916102" cy="570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83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A5CE2E44-109A-4426-999E-F78CF13C4E9C}"/>
              </a:ext>
            </a:extLst>
          </p:cNvPr>
          <p:cNvGrpSpPr/>
          <p:nvPr/>
        </p:nvGrpSpPr>
        <p:grpSpPr>
          <a:xfrm>
            <a:off x="5266285" y="777115"/>
            <a:ext cx="1659429" cy="1862048"/>
            <a:chOff x="1462461" y="2445383"/>
            <a:chExt cx="1659429" cy="186204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17C0CD-DB5A-457C-B814-D085ED6191D2}"/>
                </a:ext>
              </a:extLst>
            </p:cNvPr>
            <p:cNvSpPr txBox="1"/>
            <p:nvPr/>
          </p:nvSpPr>
          <p:spPr>
            <a:xfrm>
              <a:off x="1462461" y="2445383"/>
              <a:ext cx="1659429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1500" b="1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Ⅳ</a:t>
              </a:r>
              <a:endParaRPr kumimoji="0" lang="ko-KR" altLang="en-US" sz="11500" b="1" i="0" u="none" strike="noStrike" kern="1200" cap="none" spc="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1FD8E3-9846-46CB-8AF3-4FB51C173621}"/>
                </a:ext>
              </a:extLst>
            </p:cNvPr>
            <p:cNvSpPr txBox="1"/>
            <p:nvPr/>
          </p:nvSpPr>
          <p:spPr>
            <a:xfrm>
              <a:off x="1828747" y="2454865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CHAPTER</a:t>
              </a:r>
              <a:endParaRPr kumimoji="0" lang="ko-KR" altLang="en-US" sz="1200" b="1" i="0" u="none" strike="noStrike" kern="1200" cap="none" spc="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1" name="TextBox 17">
            <a:extLst>
              <a:ext uri="{FF2B5EF4-FFF2-40B4-BE49-F238E27FC236}">
                <a16:creationId xmlns:a16="http://schemas.microsoft.com/office/drawing/2014/main" id="{9F3D0138-E195-4534-BDF1-6C502B3B18B1}"/>
              </a:ext>
            </a:extLst>
          </p:cNvPr>
          <p:cNvSpPr txBox="1"/>
          <p:nvPr/>
        </p:nvSpPr>
        <p:spPr>
          <a:xfrm>
            <a:off x="3276317" y="2648645"/>
            <a:ext cx="5639364" cy="8206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50000"/>
              </a:lnSpc>
              <a:defRPr/>
            </a:pPr>
            <a:r>
              <a:rPr lang="en-US" altLang="ko-KR" sz="3600" b="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Ongoing &amp; Future Works</a:t>
            </a:r>
            <a:endParaRPr kumimoji="0" lang="ko-KR" altLang="en-US" sz="3600" b="1" i="0" u="none" strike="noStrike" kern="1200" cap="none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bg1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12955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00EEE-7FB9-D981-F06B-292E95FB4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Other Dataset: Carbon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BE8CBE-5442-46A8-9B36-17AA510A3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8745" y="6514843"/>
            <a:ext cx="990600" cy="347524"/>
          </a:xfrm>
        </p:spPr>
        <p:txBody>
          <a:bodyPr/>
          <a:lstStyle/>
          <a:p>
            <a:fld id="{2DCB18FE-46AA-4BE0-88C7-F5AF093AC2C4}" type="slidenum">
              <a:rPr lang="en-US" altLang="ko-KR" smtClean="0"/>
              <a:pPr/>
              <a:t>28</a:t>
            </a:fld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FF9E8E-4DED-471C-B7F7-CFE686CAE51A}"/>
              </a:ext>
            </a:extLst>
          </p:cNvPr>
          <p:cNvSpPr/>
          <p:nvPr/>
        </p:nvSpPr>
        <p:spPr>
          <a:xfrm>
            <a:off x="528592" y="1084479"/>
            <a:ext cx="6207874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  <a:cs typeface="Arial" charset="0"/>
                <a:sym typeface="Wingdings"/>
              </a:rPr>
              <a:t>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  <a:cs typeface="Arial" charset="0"/>
              </a:rPr>
              <a:t> Global Carbon Dataset </a:t>
            </a:r>
            <a:endParaRPr lang="ko-KR" altLang="en-US" b="1" i="1" u="sng" spc="-40" dirty="0">
              <a:ln>
                <a:solidFill>
                  <a:srgbClr val="F58027">
                    <a:alpha val="0"/>
                  </a:srgbClr>
                </a:solidFill>
              </a:ln>
              <a:solidFill>
                <a:srgbClr val="39639D"/>
              </a:solidFill>
              <a:cs typeface="Arial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03CA9E-652C-41FF-AA73-581DDF33F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045" y="2007809"/>
            <a:ext cx="8139909" cy="469536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F5ADE43-19DF-4202-892A-38244E9A309C}"/>
              </a:ext>
            </a:extLst>
          </p:cNvPr>
          <p:cNvSpPr/>
          <p:nvPr/>
        </p:nvSpPr>
        <p:spPr>
          <a:xfrm>
            <a:off x="2026045" y="1566066"/>
            <a:ext cx="30647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100000"/>
            </a:pPr>
            <a:r>
              <a:rPr lang="en-US" altLang="ko-KR" sz="1600" dirty="0">
                <a:ea typeface="굴림" panose="020B0600000101010101" pitchFamily="50" charset="-127"/>
              </a:rPr>
              <a:t>SOCAT(</a:t>
            </a:r>
            <a:r>
              <a:rPr lang="en-US" altLang="ko-KR" dirty="0"/>
              <a:t>Surface Ocean CO₂ Atlas</a:t>
            </a:r>
            <a:r>
              <a:rPr lang="en-US" altLang="ko-KR" sz="1600" dirty="0">
                <a:ea typeface="굴림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560824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00EEE-7FB9-D981-F06B-292E95FB4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Other Methods: Theoretical Perspective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8C6954-C82B-4B7F-AD72-919B63E9B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8745" y="6514843"/>
            <a:ext cx="990600" cy="347524"/>
          </a:xfrm>
        </p:spPr>
        <p:txBody>
          <a:bodyPr/>
          <a:lstStyle/>
          <a:p>
            <a:fld id="{2DCB18FE-46AA-4BE0-88C7-F5AF093AC2C4}" type="slidenum">
              <a:rPr lang="en-US" altLang="ko-KR" smtClean="0"/>
              <a:pPr/>
              <a:t>29</a:t>
            </a:fld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13A341-F606-494A-B177-DB9A4E7EE458}"/>
              </a:ext>
            </a:extLst>
          </p:cNvPr>
          <p:cNvSpPr/>
          <p:nvPr/>
        </p:nvSpPr>
        <p:spPr>
          <a:xfrm>
            <a:off x="528592" y="1084479"/>
            <a:ext cx="6207874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  <a:cs typeface="Arial" charset="0"/>
                <a:sym typeface="Wingdings"/>
              </a:rPr>
              <a:t> Uncertainty Evaluation</a:t>
            </a:r>
            <a:endParaRPr lang="ko-KR" altLang="en-US" b="1" i="1" u="sng" spc="-40" dirty="0">
              <a:ln>
                <a:solidFill>
                  <a:srgbClr val="F58027">
                    <a:alpha val="0"/>
                  </a:srgbClr>
                </a:solidFill>
              </a:ln>
              <a:solidFill>
                <a:srgbClr val="39639D"/>
              </a:solidFill>
              <a:cs typeface="Arial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7B488F-2A53-467D-803A-78B3EBE1E713}"/>
              </a:ext>
            </a:extLst>
          </p:cNvPr>
          <p:cNvSpPr/>
          <p:nvPr/>
        </p:nvSpPr>
        <p:spPr>
          <a:xfrm>
            <a:off x="528592" y="4241365"/>
            <a:ext cx="6207874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  <a:cs typeface="Arial" charset="0"/>
                <a:sym typeface="Wingdings"/>
              </a:rPr>
              <a:t>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  <a:cs typeface="Arial" charset="0"/>
              </a:rPr>
              <a:t> Co-Kriging or KED with more External variables</a:t>
            </a:r>
            <a:endParaRPr lang="ko-KR" altLang="en-US" b="1" i="1" u="sng" spc="-40" dirty="0">
              <a:ln>
                <a:solidFill>
                  <a:srgbClr val="F58027">
                    <a:alpha val="0"/>
                  </a:srgbClr>
                </a:solidFill>
              </a:ln>
              <a:solidFill>
                <a:srgbClr val="39639D"/>
              </a:solidFill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08A9630-C935-48E4-95A3-E5502A36DF7E}"/>
                  </a:ext>
                </a:extLst>
              </p:cNvPr>
              <p:cNvSpPr/>
              <p:nvPr/>
            </p:nvSpPr>
            <p:spPr>
              <a:xfrm>
                <a:off x="528591" y="1477332"/>
                <a:ext cx="10870929" cy="25503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Conditional Realization for Universal Kriging (Zhou et al., 2014)</a:t>
                </a:r>
              </a:p>
              <a:p>
                <a:pPr marL="857250" lvl="2" indent="0"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𝒔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𝒄𝒊</m:t>
                        </m:r>
                      </m:sub>
                    </m:sSub>
                    <m:r>
                      <a:rPr lang="en-US" altLang="ko-KR" b="1" i="1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=</m:t>
                    </m:r>
                    <m:r>
                      <a:rPr lang="ko-KR" altLang="en-US" b="1" i="1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𝚲</m:t>
                    </m:r>
                    <m:d>
                      <m:d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𝒛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b="1" i="1">
                                <a:latin typeface="Cambria Math" panose="02040503050406030204" pitchFamily="18" charset="0"/>
                                <a:ea typeface="굴림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  <a:ea typeface="굴림" panose="020B0600000101010101" pitchFamily="50" charset="-127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ko-KR" b="1" i="1">
                                <a:latin typeface="Cambria Math" panose="02040503050406030204" pitchFamily="18" charset="0"/>
                                <a:ea typeface="굴림" panose="020B0600000101010101" pitchFamily="50" charset="-127"/>
                              </a:rPr>
                              <m:t>𝒖𝒊</m:t>
                            </m:r>
                          </m:sub>
                        </m:sSub>
                      </m:e>
                    </m:d>
                    <m:r>
                      <a:rPr lang="en-US" altLang="ko-KR" b="1" i="1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𝒔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ko-KR" dirty="0">
                    <a:ea typeface="굴림" panose="020B0600000101010101" pitchFamily="50" charset="-127"/>
                  </a:rPr>
                  <a:t> </a:t>
                </a:r>
              </a:p>
              <a:p>
                <a:pPr marL="857250" lvl="2"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b="1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b="1" i="1">
                                <a:latin typeface="Cambria Math" panose="02040503050406030204" pitchFamily="18" charset="0"/>
                                <a:ea typeface="굴림" panose="020B0600000101010101" pitchFamily="50" charset="-127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𝒖𝒊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𝒖𝒊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ko-KR" b="1" i="1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𝑪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𝑻</m:t>
                        </m:r>
                      </m:sup>
                    </m:sSup>
                    <m:r>
                      <a:rPr lang="en-US" altLang="ko-KR" b="1" i="1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𝒖</m:t>
                    </m:r>
                  </m:oMath>
                </a14:m>
                <a:r>
                  <a:rPr lang="en-US" altLang="ko-KR" dirty="0">
                    <a:ea typeface="굴림" panose="020B0600000101010101" pitchFamily="50" charset="-127"/>
                  </a:rPr>
                  <a:t> 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굴림" panose="020B0600000101010101" pitchFamily="50" charset="-127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𝒛𝒛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𝒛𝒔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𝒛𝒔</m:t>
                                  </m:r>
                                </m:sub>
                                <m:sup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𝑻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𝒔𝒔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ko-KR" b="1" i="1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=</m:t>
                    </m:r>
                    <m:r>
                      <a:rPr lang="en-US" altLang="ko-KR" b="1" i="1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𝑪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𝑪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altLang="ko-KR" dirty="0">
                    <a:ea typeface="굴림" panose="020B0600000101010101" pitchFamily="50" charset="-127"/>
                  </a:rPr>
                  <a:t>; Where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𝒖</m:t>
                    </m:r>
                  </m:oMath>
                </a14:m>
                <a:r>
                  <a:rPr lang="ko-KR" altLang="en-US" dirty="0">
                    <a:ea typeface="굴림" panose="020B0600000101010101" pitchFamily="50" charset="-127"/>
                  </a:rPr>
                  <a:t> </a:t>
                </a:r>
                <a:r>
                  <a:rPr lang="en-US" altLang="ko-KR" dirty="0">
                    <a:ea typeface="굴림" panose="020B0600000101010101" pitchFamily="50" charset="-127"/>
                  </a:rPr>
                  <a:t>is</a:t>
                </a:r>
                <a:r>
                  <a:rPr lang="ko-KR" altLang="en-US" dirty="0">
                    <a:ea typeface="굴림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~</m:t>
                    </m:r>
                    <m:r>
                      <a:rPr lang="en-US" altLang="ko-KR" b="1" i="1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𝑵</m:t>
                    </m:r>
                    <m:r>
                      <a:rPr lang="en-US" altLang="ko-KR" b="1" i="1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(</m:t>
                    </m:r>
                    <m:r>
                      <a:rPr lang="en-US" altLang="ko-KR" b="1" i="1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𝟎</m:t>
                    </m:r>
                    <m:r>
                      <a:rPr lang="en-US" altLang="ko-KR" b="1" i="1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,</m:t>
                    </m:r>
                    <m:sSup>
                      <m:sSup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</m:ctrlPr>
                      </m:sSupPr>
                      <m:e>
                        <m:r>
                          <a:rPr lang="ko-KR" altLang="en-US" b="1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𝝈</m:t>
                        </m:r>
                      </m:e>
                      <m:sup>
                        <m:r>
                          <a:rPr lang="en-US" altLang="ko-KR" b="1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𝟐</m:t>
                        </m:r>
                      </m:sup>
                    </m:sSup>
                    <m:r>
                      <a:rPr lang="en-US" altLang="ko-KR" b="1" i="1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+</m:t>
                    </m:r>
                    <m:sSubSup>
                      <m:sSubSup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</m:ctrlPr>
                      </m:sSub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𝝈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𝑸</m:t>
                        </m:r>
                      </m:sub>
                      <m:sup>
                        <m:r>
                          <a:rPr lang="en-US" altLang="ko-KR" b="1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𝟐</m:t>
                        </m:r>
                      </m:sup>
                    </m:sSubSup>
                    <m:r>
                      <a:rPr lang="en-US" altLang="ko-KR" b="1" i="1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)</m:t>
                    </m:r>
                  </m:oMath>
                </a14:m>
                <a:r>
                  <a:rPr lang="en-US" altLang="ko-KR" dirty="0">
                    <a:ea typeface="굴림" panose="020B0600000101010101" pitchFamily="50" charset="-127"/>
                  </a:rPr>
                  <a:t>,</a:t>
                </a:r>
              </a:p>
              <a:p>
                <a:pPr marL="857250" lvl="2" indent="0"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𝑸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𝒔𝒔</m:t>
                        </m:r>
                      </m:sub>
                    </m:sSub>
                  </m:oMath>
                </a14:m>
                <a:r>
                  <a:rPr lang="en-US" altLang="ko-KR" dirty="0">
                    <a:ea typeface="굴림" panose="020B0600000101010101" pitchFamily="50" charset="-127"/>
                  </a:rPr>
                  <a:t> is the</a:t>
                </a:r>
                <a:r>
                  <a:rPr lang="ko-KR" altLang="en-US" dirty="0">
                    <a:ea typeface="굴림" panose="020B0600000101010101" pitchFamily="50" charset="-127"/>
                  </a:rPr>
                  <a:t> </a:t>
                </a:r>
                <a:r>
                  <a:rPr lang="en-US" altLang="ko-KR" dirty="0">
                    <a:ea typeface="굴림" panose="020B0600000101010101" pitchFamily="50" charset="-127"/>
                  </a:rPr>
                  <a:t>Spatial covariance,</a:t>
                </a:r>
              </a:p>
              <a:p>
                <a:pPr marL="857250" lvl="2" indent="0"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𝑪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altLang="ko-KR" dirty="0">
                    <a:ea typeface="굴림" panose="020B0600000101010101" pitchFamily="50" charset="-127"/>
                  </a:rPr>
                  <a:t> is the matrix obtained from the Cholesky decomposition of the covariance matrix mentioned above</a:t>
                </a:r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08A9630-C935-48E4-95A3-E5502A36DF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91" y="1477332"/>
                <a:ext cx="10870929" cy="2550314"/>
              </a:xfrm>
              <a:prstGeom prst="rect">
                <a:avLst/>
              </a:prstGeom>
              <a:blipFill>
                <a:blip r:embed="rId3"/>
                <a:stretch>
                  <a:fillRect l="-393" b="-28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40512D5-1883-4C56-8E87-15F23616F3DA}"/>
                  </a:ext>
                </a:extLst>
              </p:cNvPr>
              <p:cNvSpPr/>
              <p:nvPr/>
            </p:nvSpPr>
            <p:spPr>
              <a:xfrm>
                <a:off x="8633603" y="5065260"/>
                <a:ext cx="2930866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altLang="ko-K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altLang="ko-K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𝒛𝒖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altLang="ko-K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𝒛𝒖</m:t>
                                    </m:r>
                                  </m:sub>
                                  <m:sup>
                                    <m:r>
                                      <a:rPr lang="en-US" altLang="ko-K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𝑻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altLang="ko-K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𝒏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𝑻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𝒎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𝑻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ko-K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ko-KR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  <m:t>𝝀</m:t>
                                </m:r>
                              </m:e>
                            </m:mr>
                            <m:mr>
                              <m:e>
                                <m:r>
                                  <a:rPr lang="ko-KR" alt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  <m:t>𝜿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altLang="ko-K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𝒛</m:t>
                                    </m:r>
                                  </m:sub>
                                  <m:sup>
                                    <m:r>
                                      <a:rPr lang="en-US" altLang="ko-K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𝟎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altLang="ko-K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𝒛</m:t>
                                    </m:r>
                                    <m:r>
                                      <a:rPr lang="en-US" altLang="ko-K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𝒖</m:t>
                                    </m:r>
                                  </m:sub>
                                  <m:sup>
                                    <m:r>
                                      <a:rPr lang="en-US" altLang="ko-KR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𝟎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40512D5-1883-4C56-8E87-15F23616F3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603" y="5065260"/>
                <a:ext cx="2930866" cy="9727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267B93D-B1FF-4B2A-BCBC-24002F08CCDC}"/>
                  </a:ext>
                </a:extLst>
              </p:cNvPr>
              <p:cNvSpPr/>
              <p:nvPr/>
            </p:nvSpPr>
            <p:spPr>
              <a:xfrm>
                <a:off x="627531" y="4659957"/>
                <a:ext cx="8001976" cy="17833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7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ko-KR" sz="16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𝑧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16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ko-K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6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6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ko-KR" sz="16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𝑧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6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6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ko-KR" sz="16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ko-K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6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ko-KR" sz="16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𝑧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𝑢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6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6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ko-KR" sz="16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,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16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e>
                                <m:r>
                                  <a:rPr lang="en-US" altLang="ko-KR" sz="16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ko-KR" sz="16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𝑧𝑢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6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6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ko-KR" sz="16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,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6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𝑚</m:t>
                                        </m:r>
                                      </m:sub>
                                      <m:sup>
                                        <m:r>
                                          <a:rPr lang="en-US" altLang="ko-KR" sz="16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e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ko-KR" sz="16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sz="16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sz="16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ko-KR" sz="16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sz="16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ko-KR" sz="16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𝑧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6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ko-KR" sz="16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ko-K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6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6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altLang="ko-KR" sz="16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ko-KR" sz="16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𝑧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6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6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ko-KR" sz="16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ko-K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6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ko-KR" sz="16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𝑧𝑢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6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ko-KR" sz="16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,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6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6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altLang="ko-KR" sz="16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e>
                                <m:r>
                                  <a:rPr lang="en-US" altLang="ko-KR" sz="16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ko-KR" sz="16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𝑧𝑢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6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ko-KR" sz="16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,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6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𝑚</m:t>
                                        </m:r>
                                      </m:sub>
                                      <m:sup>
                                        <m:r>
                                          <a:rPr lang="en-US" altLang="ko-KR" sz="16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e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ko-KR" sz="16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𝑧𝑢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6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ko-KR" sz="16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,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6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6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altLang="ko-KR" sz="16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e>
                                <m:r>
                                  <a:rPr lang="en-US" altLang="ko-KR" sz="16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ko-KR" sz="16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𝑧𝑢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6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ko-KR" sz="16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,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6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6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altLang="ko-KR" sz="16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𝑢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ko-K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6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6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altLang="ko-KR" sz="16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  <m:r>
                                      <a:rPr lang="en-US" altLang="ko-KR" sz="16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,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6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6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altLang="ko-KR" sz="16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e>
                                <m:r>
                                  <a:rPr lang="en-US" altLang="ko-KR" sz="16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ko-KR" sz="16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𝑢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ko-K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6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6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altLang="ko-KR" sz="16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  <m:r>
                                      <a:rPr lang="en-US" altLang="ko-KR" sz="16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,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6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𝑚</m:t>
                                        </m:r>
                                      </m:sub>
                                      <m:sup>
                                        <m:r>
                                          <a:rPr lang="en-US" altLang="ko-KR" sz="16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e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sz="16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ko-KR" sz="16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sz="16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sz="16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ko-KR" sz="16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sz="16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ko-KR" sz="16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𝑧𝑢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6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6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ko-KR" sz="16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,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6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𝑚</m:t>
                                        </m:r>
                                      </m:sub>
                                      <m:sup>
                                        <m:r>
                                          <a:rPr lang="en-US" altLang="ko-KR" sz="16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e>
                                <m:r>
                                  <a:rPr lang="en-US" altLang="ko-KR" sz="16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ko-KR" sz="16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𝑧𝑢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6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ko-KR" sz="16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,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6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𝑚</m:t>
                                        </m:r>
                                      </m:sub>
                                      <m:sup>
                                        <m:r>
                                          <a:rPr lang="en-US" altLang="ko-KR" sz="16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ko-KR" sz="16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𝑢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ko-K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6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𝑚</m:t>
                                        </m:r>
                                      </m:sub>
                                      <m:sup>
                                        <m:r>
                                          <a:rPr lang="en-US" altLang="ko-KR" sz="16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  <m:r>
                                      <a:rPr lang="en-US" altLang="ko-KR" sz="16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,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6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6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altLang="ko-KR" sz="16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e>
                                <m:r>
                                  <a:rPr lang="en-US" altLang="ko-KR" sz="16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ko-KR" sz="16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𝑢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ko-K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6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𝑚</m:t>
                                        </m:r>
                                      </m:sub>
                                      <m:sup>
                                        <m:r>
                                          <a:rPr lang="en-US" altLang="ko-KR" sz="16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  <m:r>
                                      <a:rPr lang="en-US" altLang="ko-KR" sz="16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,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6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𝑚</m:t>
                                        </m:r>
                                      </m:sub>
                                      <m:sup>
                                        <m:r>
                                          <a:rPr lang="en-US" altLang="ko-KR" sz="16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e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16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16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ko-KR" altLang="en-US" sz="16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sz="16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ko-KR" altLang="en-US" sz="16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6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𝜅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sz="16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6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𝜅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6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ko-KR" sz="16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600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𝑧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1600" i="1"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600" i="1"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600" b="0" i="1" smtClean="0"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ko-KR" sz="1600" i="1"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600" i="1"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600" i="1"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𝑧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1600" i="1"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600" i="1"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600" b="0" i="1" smtClean="0"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ko-KR" sz="1600" i="1"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600" i="1"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600" b="0" i="1" smtClean="0"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𝑧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𝑢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1600" i="1"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600" i="1"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600" b="0" i="1" smtClean="0"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,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1600" i="1"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600" i="1"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600" i="1"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altLang="ko-KR" sz="1600" i="1"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𝑧𝑢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1600" i="1"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600" i="1"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600" i="1"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</a:rPr>
                                      <m:t>,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1600" i="1"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600" i="1"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600" b="0" i="1" smtClean="0"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𝑚</m:t>
                                        </m:r>
                                      </m:sub>
                                      <m:sup>
                                        <m:r>
                                          <a:rPr lang="en-US" altLang="ko-KR" sz="1600" i="1"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267B93D-B1FF-4B2A-BCBC-24002F08CC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531" y="4659957"/>
                <a:ext cx="8001976" cy="17833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1253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CB68C1D-C749-4FE5-BE56-B6E445B43EB4}"/>
              </a:ext>
            </a:extLst>
          </p:cNvPr>
          <p:cNvGrpSpPr/>
          <p:nvPr/>
        </p:nvGrpSpPr>
        <p:grpSpPr>
          <a:xfrm>
            <a:off x="5632571" y="777115"/>
            <a:ext cx="926857" cy="1862048"/>
            <a:chOff x="1828747" y="2445383"/>
            <a:chExt cx="926857" cy="18620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E9F4222-B081-40A6-AFE7-60B56D81C279}"/>
                </a:ext>
              </a:extLst>
            </p:cNvPr>
            <p:cNvSpPr txBox="1"/>
            <p:nvPr/>
          </p:nvSpPr>
          <p:spPr>
            <a:xfrm>
              <a:off x="1994658" y="2445383"/>
              <a:ext cx="595036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1500" b="1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I</a:t>
              </a:r>
              <a:endParaRPr kumimoji="0" lang="ko-KR" altLang="en-US" sz="11500" b="1" i="0" u="none" strike="noStrike" kern="1200" cap="none" spc="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5431E7-6A11-4757-BED6-403A1DF61A12}"/>
                </a:ext>
              </a:extLst>
            </p:cNvPr>
            <p:cNvSpPr txBox="1"/>
            <p:nvPr/>
          </p:nvSpPr>
          <p:spPr>
            <a:xfrm>
              <a:off x="1828747" y="2454865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CHAPTER</a:t>
              </a:r>
              <a:endParaRPr kumimoji="0" lang="ko-KR" altLang="en-US" sz="1200" b="1" i="0" u="none" strike="noStrike" kern="1200" cap="none" spc="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7" name="TextBox 17">
            <a:extLst>
              <a:ext uri="{FF2B5EF4-FFF2-40B4-BE49-F238E27FC236}">
                <a16:creationId xmlns:a16="http://schemas.microsoft.com/office/drawing/2014/main" id="{D8B65A08-AABF-43B3-BC34-7219EC3B02A0}"/>
              </a:ext>
            </a:extLst>
          </p:cNvPr>
          <p:cNvSpPr txBox="1"/>
          <p:nvPr/>
        </p:nvSpPr>
        <p:spPr>
          <a:xfrm>
            <a:off x="1823034" y="2639163"/>
            <a:ext cx="8545929" cy="8206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50000"/>
              </a:lnSpc>
              <a:defRPr/>
            </a:pPr>
            <a:r>
              <a:rPr lang="en-US" altLang="ko-KR" sz="3600" b="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About Biogeochemical Oceanography</a:t>
            </a:r>
          </a:p>
        </p:txBody>
      </p:sp>
    </p:spTree>
    <p:extLst>
      <p:ext uri="{BB962C8B-B14F-4D97-AF65-F5344CB8AC3E}">
        <p14:creationId xmlns:p14="http://schemas.microsoft.com/office/powerpoint/2010/main" val="17111007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00EEE-7FB9-D981-F06B-292E95FB4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Other Methods: Technical Perspective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FB91DD-FA45-443E-90B0-802E9EED2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8745" y="6514843"/>
            <a:ext cx="990600" cy="347524"/>
          </a:xfrm>
        </p:spPr>
        <p:txBody>
          <a:bodyPr/>
          <a:lstStyle/>
          <a:p>
            <a:fld id="{2DCB18FE-46AA-4BE0-88C7-F5AF093AC2C4}" type="slidenum">
              <a:rPr lang="en-US" altLang="ko-KR" smtClean="0"/>
              <a:pPr/>
              <a:t>30</a:t>
            </a:fld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FAF495-7515-42D0-BC58-5FFF00CDC9F9}"/>
              </a:ext>
            </a:extLst>
          </p:cNvPr>
          <p:cNvSpPr/>
          <p:nvPr/>
        </p:nvSpPr>
        <p:spPr>
          <a:xfrm>
            <a:off x="528592" y="1084479"/>
            <a:ext cx="6207874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  <a:cs typeface="Arial" charset="0"/>
                <a:sym typeface="Wingdings"/>
              </a:rPr>
              <a:t>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  <a:cs typeface="Arial" charset="0"/>
              </a:rPr>
              <a:t> More Efficient Ways for Kriging </a:t>
            </a:r>
            <a:endParaRPr lang="ko-KR" altLang="en-US" b="1" i="1" u="sng" spc="-40" dirty="0">
              <a:ln>
                <a:solidFill>
                  <a:srgbClr val="F58027">
                    <a:alpha val="0"/>
                  </a:srgbClr>
                </a:solidFill>
              </a:ln>
              <a:solidFill>
                <a:srgbClr val="39639D"/>
              </a:solidFill>
              <a:cs typeface="Arial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D032E89-4A7E-4711-8F95-6724D37CC4EE}"/>
              </a:ext>
            </a:extLst>
          </p:cNvPr>
          <p:cNvSpPr/>
          <p:nvPr/>
        </p:nvSpPr>
        <p:spPr>
          <a:xfrm>
            <a:off x="528592" y="3846987"/>
            <a:ext cx="6207874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  <a:cs typeface="Arial" charset="0"/>
                <a:sym typeface="Wingdings"/>
              </a:rPr>
              <a:t>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  <a:cs typeface="Arial" charset="0"/>
              </a:rPr>
              <a:t> Would AI help? </a:t>
            </a:r>
            <a:endParaRPr lang="ko-KR" altLang="en-US" b="1" i="1" u="sng" spc="-40" dirty="0">
              <a:ln>
                <a:solidFill>
                  <a:srgbClr val="F58027">
                    <a:alpha val="0"/>
                  </a:srgbClr>
                </a:solidFill>
              </a:ln>
              <a:solidFill>
                <a:srgbClr val="39639D"/>
              </a:solidFill>
              <a:cs typeface="Arial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1BE9B5-ED74-4744-B17E-F2301D0C9AE5}"/>
              </a:ext>
            </a:extLst>
          </p:cNvPr>
          <p:cNvSpPr/>
          <p:nvPr/>
        </p:nvSpPr>
        <p:spPr>
          <a:xfrm>
            <a:off x="566203" y="1405136"/>
            <a:ext cx="7001245" cy="2126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Reduction matrix size </a:t>
            </a:r>
            <a:br>
              <a:rPr lang="en-US" altLang="ko-KR" dirty="0"/>
            </a:br>
            <a:r>
              <a:rPr lang="en-US" altLang="ko-KR" dirty="0"/>
              <a:t>(using FNN, based on Approximate Nearest Neighbor)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Improving Computational Complexity (or Parallelizing)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Considering the </a:t>
            </a:r>
            <a:r>
              <a:rPr lang="en-US" altLang="ko-KR" b="1" dirty="0"/>
              <a:t>torch</a:t>
            </a:r>
            <a:r>
              <a:rPr lang="en-US" altLang="ko-KR" dirty="0"/>
              <a:t> library as a basic computational tool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Torch tensor</a:t>
            </a:r>
            <a:r>
              <a:rPr lang="en-US" altLang="ko-KR" dirty="0"/>
              <a:t>-based operations are faster in tests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9CAE10D-3376-40F2-A625-81554CB14DA4}"/>
              </a:ext>
            </a:extLst>
          </p:cNvPr>
          <p:cNvSpPr/>
          <p:nvPr/>
        </p:nvSpPr>
        <p:spPr>
          <a:xfrm>
            <a:off x="566203" y="4136114"/>
            <a:ext cx="10815900" cy="2126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(in earth science,)</a:t>
            </a:r>
            <a:br>
              <a:rPr lang="en-US" altLang="ko-KR" dirty="0"/>
            </a:br>
            <a:r>
              <a:rPr lang="en-US" altLang="ko-KR" dirty="0"/>
              <a:t>“The key limitation of AI models is the lack of interpretability in the structures and the outputs”(Xu et al., 2021)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Use domain knowledge as a constraints in AI 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With Bayesian modeling, AI models improve the interpretability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It's an ongoing area of research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2FD1994-935C-4AE4-BCF0-B13DE05C3B4A}"/>
              </a:ext>
            </a:extLst>
          </p:cNvPr>
          <p:cNvSpPr/>
          <p:nvPr/>
        </p:nvSpPr>
        <p:spPr>
          <a:xfrm>
            <a:off x="975397" y="6573189"/>
            <a:ext cx="1053864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22222"/>
                </a:solidFill>
                <a:latin typeface="Arial" panose="020B0604020202020204" pitchFamily="34" charset="0"/>
              </a:rPr>
              <a:t>Xu, L., Chen, N., Chen, Z., Zhang, C., &amp; Yu, H. (2021). Spatiotemporal forecasting in earth system science: Methods, uncertainties, predictability and future directions. </a:t>
            </a:r>
            <a:r>
              <a:rPr lang="en-US" altLang="ko-KR" sz="900" i="1" dirty="0">
                <a:solidFill>
                  <a:srgbClr val="222222"/>
                </a:solidFill>
                <a:latin typeface="Arial" panose="020B0604020202020204" pitchFamily="34" charset="0"/>
              </a:rPr>
              <a:t>Earth-Science Reviews</a:t>
            </a:r>
            <a:r>
              <a:rPr lang="en-US" altLang="ko-KR" sz="900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US" altLang="ko-KR" sz="900" i="1" dirty="0">
                <a:solidFill>
                  <a:srgbClr val="222222"/>
                </a:solidFill>
                <a:latin typeface="Arial" panose="020B0604020202020204" pitchFamily="34" charset="0"/>
              </a:rPr>
              <a:t>222</a:t>
            </a:r>
            <a:r>
              <a:rPr lang="en-US" altLang="ko-KR" sz="900" dirty="0">
                <a:solidFill>
                  <a:srgbClr val="222222"/>
                </a:solidFill>
                <a:latin typeface="Arial" panose="020B0604020202020204" pitchFamily="34" charset="0"/>
              </a:rPr>
              <a:t>, 103828.</a:t>
            </a:r>
            <a:endParaRPr lang="ko-KR" altLang="en-US" sz="900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B5EE781-5FDC-4865-8870-D7C6A0C5F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505137"/>
              </p:ext>
            </p:extLst>
          </p:nvPr>
        </p:nvGraphicFramePr>
        <p:xfrm>
          <a:off x="7420394" y="1316781"/>
          <a:ext cx="1836681" cy="2346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2227">
                  <a:extLst>
                    <a:ext uri="{9D8B030D-6E8A-4147-A177-3AD203B41FA5}">
                      <a16:colId xmlns:a16="http://schemas.microsoft.com/office/drawing/2014/main" val="2105784706"/>
                    </a:ext>
                  </a:extLst>
                </a:gridCol>
                <a:gridCol w="612227">
                  <a:extLst>
                    <a:ext uri="{9D8B030D-6E8A-4147-A177-3AD203B41FA5}">
                      <a16:colId xmlns:a16="http://schemas.microsoft.com/office/drawing/2014/main" val="1024507683"/>
                    </a:ext>
                  </a:extLst>
                </a:gridCol>
                <a:gridCol w="612227">
                  <a:extLst>
                    <a:ext uri="{9D8B030D-6E8A-4147-A177-3AD203B41FA5}">
                      <a16:colId xmlns:a16="http://schemas.microsoft.com/office/drawing/2014/main" val="3158356119"/>
                    </a:ext>
                  </a:extLst>
                </a:gridCol>
              </a:tblGrid>
              <a:tr h="2665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Var1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Var2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dist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614865"/>
                  </a:ext>
                </a:extLst>
              </a:tr>
              <a:tr h="2665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X1</a:t>
                      </a:r>
                      <a:endParaRPr lang="ko-KR" altLang="en-US" sz="16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X2</a:t>
                      </a:r>
                      <a:endParaRPr lang="ko-KR" altLang="en-US" sz="16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4377120"/>
                  </a:ext>
                </a:extLst>
              </a:tr>
              <a:tr h="2665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trike="sngStrike" dirty="0"/>
                        <a:t>X1</a:t>
                      </a:r>
                      <a:endParaRPr lang="ko-KR" altLang="en-US" sz="1600" strike="sngStrike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trike="sngStrike" dirty="0"/>
                        <a:t>X3</a:t>
                      </a:r>
                      <a:endParaRPr lang="ko-KR" altLang="en-US" sz="1600" strike="sngStrike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trike="sngStrike" dirty="0"/>
                        <a:t>10</a:t>
                      </a:r>
                      <a:endParaRPr lang="ko-KR" altLang="en-US" sz="1600" strike="sngStrike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6087833"/>
                  </a:ext>
                </a:extLst>
              </a:tr>
              <a:tr h="2665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X1</a:t>
                      </a:r>
                      <a:endParaRPr lang="ko-KR" altLang="en-US" sz="16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X4</a:t>
                      </a:r>
                      <a:endParaRPr lang="ko-KR" altLang="en-US" sz="16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5582219"/>
                  </a:ext>
                </a:extLst>
              </a:tr>
              <a:tr h="2665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X1</a:t>
                      </a:r>
                      <a:endParaRPr lang="ko-KR" altLang="en-US" sz="16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X5</a:t>
                      </a:r>
                      <a:endParaRPr lang="ko-KR" altLang="en-US" sz="16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520031"/>
                  </a:ext>
                </a:extLst>
              </a:tr>
              <a:tr h="2665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trike="sngStrike" dirty="0"/>
                        <a:t>X1</a:t>
                      </a:r>
                      <a:endParaRPr lang="ko-KR" altLang="en-US" sz="1600" strike="sngStrike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trike="sngStrike" dirty="0"/>
                        <a:t>X6</a:t>
                      </a:r>
                      <a:endParaRPr lang="ko-KR" altLang="en-US" sz="1600" strike="sngStrike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trike="sngStrike" dirty="0"/>
                        <a:t>7</a:t>
                      </a:r>
                      <a:endParaRPr lang="ko-KR" altLang="en-US" sz="1600" strike="sngStrike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128207"/>
                  </a:ext>
                </a:extLst>
              </a:tr>
              <a:tr h="2665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…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…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…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76741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8CFD1CE1-693E-476D-9128-434681F250A3}"/>
              </a:ext>
            </a:extLst>
          </p:cNvPr>
          <p:cNvSpPr/>
          <p:nvPr/>
        </p:nvSpPr>
        <p:spPr>
          <a:xfrm>
            <a:off x="6880513" y="3699244"/>
            <a:ext cx="29164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When Range parameter is 5,</a:t>
            </a:r>
          </a:p>
          <a:p>
            <a:r>
              <a:rPr lang="en-US" altLang="ko-KR" dirty="0"/>
              <a:t>truncated</a:t>
            </a:r>
            <a:r>
              <a:rPr lang="ko-KR" altLang="en-US" dirty="0"/>
              <a:t> </a:t>
            </a:r>
            <a:r>
              <a:rPr lang="en-US" altLang="ko-KR" dirty="0"/>
              <a:t>data pairs </a:t>
            </a:r>
            <a:r>
              <a:rPr lang="en-US" altLang="ko-KR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██</a:t>
            </a:r>
            <a:endParaRPr lang="ko-KR" alt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7F8E8B1-5703-4BFB-99B3-A71C0188D98C}"/>
              </a:ext>
            </a:extLst>
          </p:cNvPr>
          <p:cNvGrpSpPr/>
          <p:nvPr/>
        </p:nvGrpSpPr>
        <p:grpSpPr>
          <a:xfrm>
            <a:off x="9648497" y="1535452"/>
            <a:ext cx="2301765" cy="1893548"/>
            <a:chOff x="9506607" y="1531265"/>
            <a:chExt cx="2301765" cy="1893548"/>
          </a:xfrm>
        </p:grpSpPr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A9334573-DA73-4C7B-8720-FC4314C30AA2}"/>
                </a:ext>
              </a:extLst>
            </p:cNvPr>
            <p:cNvSpPr/>
            <p:nvPr/>
          </p:nvSpPr>
          <p:spPr>
            <a:xfrm>
              <a:off x="9506607" y="1847713"/>
              <a:ext cx="2301765" cy="1253358"/>
            </a:xfrm>
            <a:custGeom>
              <a:avLst/>
              <a:gdLst>
                <a:gd name="connsiteX0" fmla="*/ 0 w 2301765"/>
                <a:gd name="connsiteY0" fmla="*/ 1253358 h 1253358"/>
                <a:gd name="connsiteX1" fmla="*/ 804041 w 2301765"/>
                <a:gd name="connsiteY1" fmla="*/ 157655 h 1253358"/>
                <a:gd name="connsiteX2" fmla="*/ 2301765 w 2301765"/>
                <a:gd name="connsiteY2" fmla="*/ 0 h 1253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1765" h="1253358">
                  <a:moveTo>
                    <a:pt x="0" y="1253358"/>
                  </a:moveTo>
                  <a:cubicBezTo>
                    <a:pt x="210207" y="809953"/>
                    <a:pt x="420414" y="366548"/>
                    <a:pt x="804041" y="157655"/>
                  </a:cubicBezTo>
                  <a:cubicBezTo>
                    <a:pt x="1187668" y="-51238"/>
                    <a:pt x="2054772" y="18393"/>
                    <a:pt x="2301765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1784F7D-7AC9-446C-9A59-C76717186FCF}"/>
                </a:ext>
              </a:extLst>
            </p:cNvPr>
            <p:cNvSpPr/>
            <p:nvPr/>
          </p:nvSpPr>
          <p:spPr>
            <a:xfrm>
              <a:off x="11018744" y="1531265"/>
              <a:ext cx="789627" cy="1590308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/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A06A3BE7-8D1F-4F8D-9B42-E0C00D105805}"/>
                </a:ext>
              </a:extLst>
            </p:cNvPr>
            <p:cNvCxnSpPr>
              <a:cxnSpLocks/>
            </p:cNvCxnSpPr>
            <p:nvPr/>
          </p:nvCxnSpPr>
          <p:spPr>
            <a:xfrm>
              <a:off x="9506607" y="3121573"/>
              <a:ext cx="151213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4CEF302-84AB-4755-91EF-34BBDE6102F6}"/>
                </a:ext>
              </a:extLst>
            </p:cNvPr>
            <p:cNvSpPr/>
            <p:nvPr/>
          </p:nvSpPr>
          <p:spPr>
            <a:xfrm>
              <a:off x="9731280" y="3117036"/>
              <a:ext cx="106279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 dirty="0"/>
                <a:t>h &lt; range(5)</a:t>
              </a:r>
              <a:endParaRPr lang="ko-KR" altLang="en-US" sz="1400" b="1" dirty="0"/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6078073-7AF0-4144-AB1D-BDD5C67EF144}"/>
              </a:ext>
            </a:extLst>
          </p:cNvPr>
          <p:cNvSpPr/>
          <p:nvPr/>
        </p:nvSpPr>
        <p:spPr>
          <a:xfrm>
            <a:off x="11092550" y="2244500"/>
            <a:ext cx="9271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/>
              <a:t>Truncated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1229163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7">
            <a:extLst>
              <a:ext uri="{FF2B5EF4-FFF2-40B4-BE49-F238E27FC236}">
                <a16:creationId xmlns:a16="http://schemas.microsoft.com/office/drawing/2014/main" id="{4BFE2786-0011-45C8-8F7C-744545E2B850}"/>
              </a:ext>
            </a:extLst>
          </p:cNvPr>
          <p:cNvSpPr txBox="1"/>
          <p:nvPr/>
        </p:nvSpPr>
        <p:spPr>
          <a:xfrm>
            <a:off x="4265915" y="2619632"/>
            <a:ext cx="3660169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defRPr/>
            </a:pPr>
            <a:r>
              <a:rPr lang="en-US" altLang="ko-KR" sz="5400" b="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Thank You</a:t>
            </a:r>
            <a:endParaRPr lang="ko-KR" altLang="en-US" sz="5400" b="1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E112EE3-4540-447F-9B56-67367AFAEEF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4" t="15269" r="11066" b="18509"/>
          <a:stretch/>
        </p:blipFill>
        <p:spPr>
          <a:xfrm>
            <a:off x="9341623" y="326796"/>
            <a:ext cx="2850377" cy="16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021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00EEE-7FB9-D981-F06B-292E95FB4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Nutrients in Ocean</a:t>
            </a: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8965CAFF-FF99-40C3-A035-9F14B7E5B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7138" y="6484938"/>
            <a:ext cx="595312" cy="365125"/>
          </a:xfrm>
        </p:spPr>
        <p:txBody>
          <a:bodyPr/>
          <a:lstStyle/>
          <a:p>
            <a:fld id="{2DCB18FE-46AA-4BE0-88C7-F5AF093AC2C4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B593F0-D4C5-4F2D-B84C-97D7E8F9723C}"/>
              </a:ext>
            </a:extLst>
          </p:cNvPr>
          <p:cNvSpPr txBox="1"/>
          <p:nvPr/>
        </p:nvSpPr>
        <p:spPr>
          <a:xfrm>
            <a:off x="566203" y="6314324"/>
            <a:ext cx="1111859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9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Martiny</a:t>
            </a:r>
            <a:r>
              <a:rPr lang="en-US" altLang="ko-KR" sz="9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A. C., </a:t>
            </a:r>
            <a:r>
              <a:rPr lang="en-US" altLang="ko-KR" sz="9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Vrugt</a:t>
            </a:r>
            <a:r>
              <a:rPr lang="en-US" altLang="ko-KR" sz="9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J. A., &amp; Lomas, M. W. (2014). Concentrations and ratios of particulate organic carbon, nitrogen, and phosphorus in the global ocean. Scientific data, 1(1), 1-7.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Steffen, W., Richardson, K.,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Rockström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J., Cornell, S. E.,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Fetzer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I., Bennett, E. M., ... &amp;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Sörlin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S. (2015). Planetary boundaries: Guiding human development on a changing planet. </a:t>
            </a:r>
            <a:r>
              <a:rPr kumimoji="0" lang="en-US" altLang="ko-KR" sz="9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Science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 </a:t>
            </a:r>
            <a:r>
              <a:rPr kumimoji="0" lang="en-US" altLang="ko-KR" sz="9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347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(6223), 1259855.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Irwin, A. J.,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Finkel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Z. V., Müller-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Karger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F. E., &amp;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Ghinaglia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L. T. (2015). Phytoplankton adapt to changing ocean environments. </a:t>
            </a:r>
            <a:r>
              <a:rPr kumimoji="0" lang="en-US" altLang="ko-KR" sz="9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Proceedings of the National Academy of Sciences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 </a:t>
            </a:r>
            <a:r>
              <a:rPr kumimoji="0" lang="en-US" altLang="ko-KR" sz="9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112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(18), 5762-5766.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412D68-A215-4564-B7B0-EB8EA29677D9}"/>
              </a:ext>
            </a:extLst>
          </p:cNvPr>
          <p:cNvSpPr txBox="1"/>
          <p:nvPr/>
        </p:nvSpPr>
        <p:spPr>
          <a:xfrm>
            <a:off x="926480" y="1917817"/>
            <a:ext cx="7571658" cy="302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Why Nutrients (N, P) are important?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Essential Elements for Organisms</a:t>
            </a:r>
            <a:endParaRPr lang="en-US" altLang="ko-KR" sz="20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Impact of Anthropogenic Supply</a:t>
            </a:r>
            <a:endParaRPr lang="en-US" altLang="ko-KR" sz="20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Planetary Boundary Perspective</a:t>
            </a:r>
            <a:endParaRPr lang="en-US" altLang="ko-KR" sz="20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Primary Producers' Adaptation</a:t>
            </a:r>
            <a:endParaRPr lang="en-US" altLang="ko-KR" sz="2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A81EE7A-077A-4C2E-A417-89EE486CED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001" y="1334061"/>
            <a:ext cx="5874090" cy="418987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904ED8-EA3F-40EC-A55E-7DCCC87847CE}"/>
              </a:ext>
            </a:extLst>
          </p:cNvPr>
          <p:cNvSpPr/>
          <p:nvPr/>
        </p:nvSpPr>
        <p:spPr>
          <a:xfrm>
            <a:off x="7876583" y="5523938"/>
            <a:ext cx="19057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Steffen et al., 2015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39634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00EEE-7FB9-D981-F06B-292E95FB4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ko-KR" b="1" dirty="0"/>
              <a:t>Nutrients in Ocean</a:t>
            </a:r>
            <a:endParaRPr lang="en-CA" b="1" dirty="0"/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5C6EF713-9111-4563-A7D0-5309380C2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7138" y="6484938"/>
            <a:ext cx="595312" cy="365125"/>
          </a:xfrm>
        </p:spPr>
        <p:txBody>
          <a:bodyPr/>
          <a:lstStyle/>
          <a:p>
            <a:fld id="{2DCB18FE-46AA-4BE0-88C7-F5AF093AC2C4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F04766-0807-48BD-9E88-E1758F043119}"/>
              </a:ext>
            </a:extLst>
          </p:cNvPr>
          <p:cNvSpPr txBox="1"/>
          <p:nvPr/>
        </p:nvSpPr>
        <p:spPr>
          <a:xfrm>
            <a:off x="614398" y="988375"/>
            <a:ext cx="10729433" cy="143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Why Nutrients (N, P) are important?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The nutrient limitation → primary producers, global biogeochemical cycles(CO2 exchange),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→ Carbon absorption in the ocean is important from a climate change perspective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3093C0-6DC3-4BA7-B66E-1343E8084073}"/>
              </a:ext>
            </a:extLst>
          </p:cNvPr>
          <p:cNvSpPr txBox="1"/>
          <p:nvPr/>
        </p:nvSpPr>
        <p:spPr>
          <a:xfrm>
            <a:off x="209550" y="6568214"/>
            <a:ext cx="113472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9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Browning, T.J., Moore, C.M. Global analysis of ocean phytoplankton nutrient limitation reveals high prevalence of co-limitation. Nat </a:t>
            </a:r>
            <a:r>
              <a:rPr lang="en-US" altLang="ko-KR" sz="9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altLang="ko-KR" sz="9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14, 5014 (2023). https://doi.org/10.1038/s41467-023-40774-0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2" descr="Fig. 1">
            <a:extLst>
              <a:ext uri="{FF2B5EF4-FFF2-40B4-BE49-F238E27FC236}">
                <a16:creationId xmlns:a16="http://schemas.microsoft.com/office/drawing/2014/main" id="{70698319-1A40-4891-8049-00E337F9A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66" y="2734898"/>
            <a:ext cx="10524667" cy="336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068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00EEE-7FB9-D981-F06B-292E95FB4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ko-KR" b="1" dirty="0"/>
              <a:t>Nutrients in Ocean</a:t>
            </a:r>
            <a:endParaRPr lang="en-CA" dirty="0"/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C702709A-9744-4308-9838-FC6EB1592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7138" y="6484938"/>
            <a:ext cx="595312" cy="365125"/>
          </a:xfrm>
        </p:spPr>
        <p:txBody>
          <a:bodyPr/>
          <a:lstStyle/>
          <a:p>
            <a:fld id="{2DCB18FE-46AA-4BE0-88C7-F5AF093AC2C4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5E8D27-C799-4C2D-A019-967A407B58C9}"/>
              </a:ext>
            </a:extLst>
          </p:cNvPr>
          <p:cNvSpPr txBox="1"/>
          <p:nvPr/>
        </p:nvSpPr>
        <p:spPr>
          <a:xfrm>
            <a:off x="566203" y="928297"/>
            <a:ext cx="9060824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In-situ Observation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AAF5EE-3A20-4741-AA5E-8DED80D6C342}"/>
              </a:ext>
            </a:extLst>
          </p:cNvPr>
          <p:cNvSpPr txBox="1"/>
          <p:nvPr/>
        </p:nvSpPr>
        <p:spPr>
          <a:xfrm>
            <a:off x="209550" y="6568214"/>
            <a:ext cx="113472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9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NOAA’s Atlantic Oceanographic and Meteorological Laboratory (AOML), https://www.aoml.noaa.gov/3-research-cruises-depart-to-improve-understanding-of-atlantic-and-southern-ocean/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2" descr="https://www.aoml.noaa.gov/wp-content/uploads/2024/02/CTD-Dick-Feely-768x1024.jpg">
            <a:extLst>
              <a:ext uri="{FF2B5EF4-FFF2-40B4-BE49-F238E27FC236}">
                <a16:creationId xmlns:a16="http://schemas.microsoft.com/office/drawing/2014/main" id="{917D29FC-94BB-40E5-B0A0-6170EFCD5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710" y="1621320"/>
            <a:ext cx="3096688" cy="412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www.aoml.noaa.gov/wp-content/uploads/2024/02/A13.5_cruisetrack_sm.jpg">
            <a:extLst>
              <a:ext uri="{FF2B5EF4-FFF2-40B4-BE49-F238E27FC236}">
                <a16:creationId xmlns:a16="http://schemas.microsoft.com/office/drawing/2014/main" id="{6313E489-F0A4-4A8F-AF22-499EE05BF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400" y="1627326"/>
            <a:ext cx="6881531" cy="412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DF4D93-5D0A-46C9-B522-339946AD004C}"/>
              </a:ext>
            </a:extLst>
          </p:cNvPr>
          <p:cNvSpPr txBox="1"/>
          <p:nvPr/>
        </p:nvSpPr>
        <p:spPr>
          <a:xfrm>
            <a:off x="4326400" y="5747233"/>
            <a:ext cx="6881531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↑ Each point including downward casting(from surface to bottom)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2A5909-143A-49AD-B193-9E0082BA3A1E}"/>
              </a:ext>
            </a:extLst>
          </p:cNvPr>
          <p:cNvSpPr txBox="1"/>
          <p:nvPr/>
        </p:nvSpPr>
        <p:spPr>
          <a:xfrm>
            <a:off x="1229708" y="5750237"/>
            <a:ext cx="3096688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↑ Water</a:t>
            </a:r>
            <a:r>
              <a:rPr lang="ko-KR" altLang="en-US" dirty="0"/>
              <a:t> </a:t>
            </a:r>
            <a:r>
              <a:rPr lang="en-US" altLang="ko-KR" dirty="0"/>
              <a:t>bottles</a:t>
            </a:r>
          </a:p>
        </p:txBody>
      </p:sp>
    </p:spTree>
    <p:extLst>
      <p:ext uri="{BB962C8B-B14F-4D97-AF65-F5344CB8AC3E}">
        <p14:creationId xmlns:p14="http://schemas.microsoft.com/office/powerpoint/2010/main" val="2104986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7">
            <a:extLst>
              <a:ext uri="{FF2B5EF4-FFF2-40B4-BE49-F238E27FC236}">
                <a16:creationId xmlns:a16="http://schemas.microsoft.com/office/drawing/2014/main" id="{321BD671-EB3A-4EBF-9073-D7F7131D1BD5}"/>
              </a:ext>
            </a:extLst>
          </p:cNvPr>
          <p:cNvSpPr txBox="1"/>
          <p:nvPr/>
        </p:nvSpPr>
        <p:spPr>
          <a:xfrm>
            <a:off x="2246227" y="2639163"/>
            <a:ext cx="7699544" cy="8206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en-US" altLang="ko-KR" sz="3600" b="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Irregularly Spaced &amp; Gridded Data</a:t>
            </a:r>
            <a:endParaRPr kumimoji="0" lang="ko-KR" altLang="en-US" sz="3600" b="1" i="0" u="none" strike="noStrike" kern="1200" cap="none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bg1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F716BBA-9BF5-4349-8941-E23180205373}"/>
              </a:ext>
            </a:extLst>
          </p:cNvPr>
          <p:cNvGrpSpPr/>
          <p:nvPr/>
        </p:nvGrpSpPr>
        <p:grpSpPr>
          <a:xfrm>
            <a:off x="5593299" y="777115"/>
            <a:ext cx="1005403" cy="1862048"/>
            <a:chOff x="1789475" y="2445383"/>
            <a:chExt cx="1005403" cy="18620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7277A2-1971-4F9B-A737-31C34A8A88B5}"/>
                </a:ext>
              </a:extLst>
            </p:cNvPr>
            <p:cNvSpPr txBox="1"/>
            <p:nvPr/>
          </p:nvSpPr>
          <p:spPr>
            <a:xfrm>
              <a:off x="1789475" y="2445383"/>
              <a:ext cx="1005403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1500" b="1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II</a:t>
              </a:r>
              <a:endParaRPr kumimoji="0" lang="ko-KR" altLang="en-US" sz="11500" b="1" i="0" u="none" strike="noStrike" kern="1200" cap="none" spc="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EF46E2-58E3-4751-A204-36E3FF641A0E}"/>
                </a:ext>
              </a:extLst>
            </p:cNvPr>
            <p:cNvSpPr txBox="1"/>
            <p:nvPr/>
          </p:nvSpPr>
          <p:spPr>
            <a:xfrm>
              <a:off x="1828747" y="2454865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CHAPTER</a:t>
              </a:r>
              <a:endParaRPr kumimoji="0" lang="ko-KR" altLang="en-US" sz="1200" b="1" i="0" u="none" strike="noStrike" kern="1200" cap="none" spc="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323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00EEE-7FB9-D981-F06B-292E95FB4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Benchmark Dataset(Gridded)</a:t>
            </a: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5C05261A-9631-49EF-A99B-6A548807D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8745" y="6514843"/>
            <a:ext cx="990600" cy="347524"/>
          </a:xfrm>
        </p:spPr>
        <p:txBody>
          <a:bodyPr/>
          <a:lstStyle/>
          <a:p>
            <a:fld id="{2DCB18FE-46AA-4BE0-88C7-F5AF093AC2C4}" type="slidenum">
              <a:rPr lang="en-US" altLang="ko-KR" smtClean="0"/>
              <a:pPr/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65B146-60AB-43AA-AB5F-AB15C48A9E17}"/>
              </a:ext>
            </a:extLst>
          </p:cNvPr>
          <p:cNvSpPr txBox="1"/>
          <p:nvPr/>
        </p:nvSpPr>
        <p:spPr>
          <a:xfrm>
            <a:off x="614398" y="988375"/>
            <a:ext cx="7986927" cy="1623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Gridded Study of Ocean Observation Data Including Nutrients (N, P)</a:t>
            </a:r>
            <a:endParaRPr lang="ko-KR" altLang="en-US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ea typeface="굴림" panose="020B0600000101010101" pitchFamily="50" charset="-127"/>
              </a:rPr>
              <a:t>Yasunaka</a:t>
            </a:r>
            <a:r>
              <a:rPr lang="en-US" altLang="ko-KR" sz="1600" dirty="0">
                <a:ea typeface="굴림" panose="020B0600000101010101" pitchFamily="50" charset="-127"/>
              </a:rPr>
              <a:t> et al. (2014, 2016, 2021); for nutrients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굴림" panose="020B0600000101010101" pitchFamily="50" charset="-127"/>
              </a:rPr>
              <a:t>Zhou et al., (2014); for Dissolved Oxygen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굴림" panose="020B0600000101010101" pitchFamily="50" charset="-127"/>
              </a:rPr>
              <a:t>NOAA NCEI </a:t>
            </a:r>
            <a:r>
              <a:rPr lang="en-US" altLang="ko-KR" sz="1600" dirty="0"/>
              <a:t>OISST(Optimal Interpolation Sea Surface Temperature); for Temperature</a:t>
            </a:r>
          </a:p>
        </p:txBody>
      </p:sp>
      <p:pic>
        <p:nvPicPr>
          <p:cNvPr id="6" name="Picture 8" descr="Fig. 1">
            <a:extLst>
              <a:ext uri="{FF2B5EF4-FFF2-40B4-BE49-F238E27FC236}">
                <a16:creationId xmlns:a16="http://schemas.microsoft.com/office/drawing/2014/main" id="{17F08477-762E-40FC-A767-81FCA01842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05"/>
          <a:stretch/>
        </p:blipFill>
        <p:spPr bwMode="auto">
          <a:xfrm>
            <a:off x="803974" y="2810857"/>
            <a:ext cx="1995702" cy="3537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F13BBE0-8214-4F73-A45F-97B7168741A1}"/>
              </a:ext>
            </a:extLst>
          </p:cNvPr>
          <p:cNvGrpSpPr/>
          <p:nvPr/>
        </p:nvGrpSpPr>
        <p:grpSpPr>
          <a:xfrm>
            <a:off x="3205738" y="2822671"/>
            <a:ext cx="2160411" cy="3537810"/>
            <a:chOff x="2696697" y="2439282"/>
            <a:chExt cx="2537155" cy="4019974"/>
          </a:xfrm>
        </p:grpSpPr>
        <p:pic>
          <p:nvPicPr>
            <p:cNvPr id="8" name="Picture 10" descr="figure 2">
              <a:extLst>
                <a:ext uri="{FF2B5EF4-FFF2-40B4-BE49-F238E27FC236}">
                  <a16:creationId xmlns:a16="http://schemas.microsoft.com/office/drawing/2014/main" id="{A6038B64-B90B-4305-A5C1-E4838F2550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809"/>
            <a:stretch/>
          </p:blipFill>
          <p:spPr bwMode="auto">
            <a:xfrm>
              <a:off x="2696697" y="2439283"/>
              <a:ext cx="2058184" cy="4019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0" descr="figure 2">
              <a:extLst>
                <a:ext uri="{FF2B5EF4-FFF2-40B4-BE49-F238E27FC236}">
                  <a16:creationId xmlns:a16="http://schemas.microsoft.com/office/drawing/2014/main" id="{FC807BBB-CFD7-43ED-B961-CEA00AA129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512" r="-3261"/>
            <a:stretch/>
          </p:blipFill>
          <p:spPr bwMode="auto">
            <a:xfrm>
              <a:off x="4754881" y="2439282"/>
              <a:ext cx="478971" cy="4019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19354673-2D92-46DC-A51A-B976A8897DE5}"/>
              </a:ext>
            </a:extLst>
          </p:cNvPr>
          <p:cNvSpPr/>
          <p:nvPr/>
        </p:nvSpPr>
        <p:spPr>
          <a:xfrm>
            <a:off x="2799676" y="4377021"/>
            <a:ext cx="406062" cy="405479"/>
          </a:xfrm>
          <a:prstGeom prst="rightArrow">
            <a:avLst/>
          </a:prstGeom>
          <a:solidFill>
            <a:srgbClr val="01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EB0C989-10FC-4BB2-BE99-097D8B45D2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081" y="2685063"/>
            <a:ext cx="1897053" cy="238310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4A2D27-6399-4D06-ACE5-E02FFB98428E}"/>
              </a:ext>
            </a:extLst>
          </p:cNvPr>
          <p:cNvSpPr/>
          <p:nvPr/>
        </p:nvSpPr>
        <p:spPr>
          <a:xfrm>
            <a:off x="888162" y="6575958"/>
            <a:ext cx="1041567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Zhou, Y., </a:t>
            </a:r>
            <a:r>
              <a:rPr lang="en-US" altLang="ko-KR" sz="9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Scavia</a:t>
            </a:r>
            <a:r>
              <a:rPr lang="en-US" altLang="ko-KR" sz="9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D., &amp; Michalak, A. M. (2014). Nutrient loading and meteorological conditions explain interannual variability of hypoxia in Chesapeake Bay. Limnology and Oceanography, 59(2), 373-384.</a:t>
            </a:r>
            <a:endParaRPr lang="ko-KR" altLang="en-US" sz="900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3871E0F-E245-49EC-A095-A2AB37AB3C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834" y="5379653"/>
            <a:ext cx="2598052" cy="1204412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85139022-D2F7-483C-9136-0B2D54BF8BAD}"/>
              </a:ext>
            </a:extLst>
          </p:cNvPr>
          <p:cNvSpPr/>
          <p:nvPr/>
        </p:nvSpPr>
        <p:spPr>
          <a:xfrm rot="5400000">
            <a:off x="6879872" y="5040299"/>
            <a:ext cx="329975" cy="405479"/>
          </a:xfrm>
          <a:prstGeom prst="rightArrow">
            <a:avLst/>
          </a:prstGeom>
          <a:solidFill>
            <a:srgbClr val="01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4CD2A96-9A18-4755-B6AC-69DF3F316BF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205" y="4166692"/>
            <a:ext cx="2975340" cy="20058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BC5C9CE-A914-4C71-A457-8534606023C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325" y="1502239"/>
            <a:ext cx="2975340" cy="2317967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86C6080C-6856-4195-A7A5-C3326A622E3A}"/>
              </a:ext>
            </a:extLst>
          </p:cNvPr>
          <p:cNvSpPr/>
          <p:nvPr/>
        </p:nvSpPr>
        <p:spPr>
          <a:xfrm rot="5400000">
            <a:off x="9988970" y="3829207"/>
            <a:ext cx="406062" cy="405479"/>
          </a:xfrm>
          <a:prstGeom prst="rightArrow">
            <a:avLst/>
          </a:prstGeom>
          <a:solidFill>
            <a:srgbClr val="01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666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00EEE-7FB9-D981-F06B-292E95FB4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Spatio</a:t>
            </a:r>
            <a:r>
              <a:rPr lang="en-US" b="1" dirty="0"/>
              <a:t>-Temporal Distribution of Nutrient Data</a:t>
            </a: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0C912B4F-CD5B-4012-8DEE-C60C7AFFF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8745" y="6514843"/>
            <a:ext cx="990600" cy="347524"/>
          </a:xfrm>
        </p:spPr>
        <p:txBody>
          <a:bodyPr/>
          <a:lstStyle/>
          <a:p>
            <a:fld id="{2DCB18FE-46AA-4BE0-88C7-F5AF093AC2C4}" type="slidenum">
              <a:rPr lang="en-US" altLang="ko-KR" smtClean="0"/>
              <a:pPr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FDB052-32AD-44BE-B2D8-C100C675EF7D}"/>
              </a:ext>
            </a:extLst>
          </p:cNvPr>
          <p:cNvSpPr txBox="1"/>
          <p:nvPr/>
        </p:nvSpPr>
        <p:spPr>
          <a:xfrm>
            <a:off x="614398" y="988375"/>
            <a:ext cx="9713967" cy="1623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Spatial Distribution of Nutrient (N, P) Data: Horizontal Direction</a:t>
            </a:r>
            <a:endParaRPr lang="ko-KR" altLang="en-US" sz="20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Overall Data Density</a:t>
            </a:r>
            <a:r>
              <a:rPr lang="en-US" altLang="ko-KR" sz="1600" dirty="0"/>
              <a:t>: The entire dataset appears to be spatially dense.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Importance of Exploration Areas</a:t>
            </a:r>
            <a:r>
              <a:rPr lang="en-US" altLang="ko-KR" sz="1600" dirty="0"/>
              <a:t>: The importance of exploration areas varies spatially.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Sparse Data in Specific Areas</a:t>
            </a:r>
            <a:r>
              <a:rPr lang="en-US" altLang="ko-KR" sz="1600" dirty="0"/>
              <a:t>: Consequently, data density is very sparse in certain regions.</a:t>
            </a:r>
          </a:p>
        </p:txBody>
      </p:sp>
      <p:pic>
        <p:nvPicPr>
          <p:cNvPr id="6" name="_x71028208" descr="EMB00004d084d4c">
            <a:extLst>
              <a:ext uri="{FF2B5EF4-FFF2-40B4-BE49-F238E27FC236}">
                <a16:creationId xmlns:a16="http://schemas.microsoft.com/office/drawing/2014/main" id="{A27794B2-6BBC-4371-A64B-7DB3C3FB3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" t="3040" r="2644" b="1242"/>
          <a:stretch>
            <a:fillRect/>
          </a:stretch>
        </p:blipFill>
        <p:spPr bwMode="auto">
          <a:xfrm>
            <a:off x="502224" y="3029483"/>
            <a:ext cx="3963719" cy="335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EC98AA13-8451-4C16-B792-EB34FA0D976A}"/>
              </a:ext>
            </a:extLst>
          </p:cNvPr>
          <p:cNvGrpSpPr/>
          <p:nvPr/>
        </p:nvGrpSpPr>
        <p:grpSpPr>
          <a:xfrm>
            <a:off x="4538773" y="3116167"/>
            <a:ext cx="3533322" cy="3268358"/>
            <a:chOff x="224539" y="1328432"/>
            <a:chExt cx="3960440" cy="361273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28990A6-FBF7-4028-8633-E1BA9FC54E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01" b="4978"/>
            <a:stretch/>
          </p:blipFill>
          <p:spPr>
            <a:xfrm>
              <a:off x="224539" y="1328432"/>
              <a:ext cx="3960440" cy="3612736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67C5F3F-FB38-4DD8-B9DA-A61C6958ADED}"/>
                </a:ext>
              </a:extLst>
            </p:cNvPr>
            <p:cNvSpPr/>
            <p:nvPr/>
          </p:nvSpPr>
          <p:spPr>
            <a:xfrm>
              <a:off x="2987824" y="1328432"/>
              <a:ext cx="50045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 dirty="0">
                  <a:ea typeface="굴림" panose="020B0600000101010101" pitchFamily="50" charset="-127"/>
                </a:rPr>
                <a:t>NO3</a:t>
              </a:r>
              <a:endParaRPr lang="ko-KR" altLang="en-US" sz="1200" b="1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1321932-B8A4-41A4-8D40-5174833E6BF5}"/>
              </a:ext>
            </a:extLst>
          </p:cNvPr>
          <p:cNvGrpSpPr/>
          <p:nvPr/>
        </p:nvGrpSpPr>
        <p:grpSpPr>
          <a:xfrm>
            <a:off x="8144925" y="3115995"/>
            <a:ext cx="3565493" cy="3270024"/>
            <a:chOff x="4686841" y="1326590"/>
            <a:chExt cx="3996500" cy="361457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BC19DEF-058E-492F-8882-7456636892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33" b="5770"/>
            <a:stretch/>
          </p:blipFill>
          <p:spPr>
            <a:xfrm>
              <a:off x="4686841" y="1328432"/>
              <a:ext cx="3996500" cy="3612736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E8C6760-F700-495F-874B-B1AC119E311D}"/>
                </a:ext>
              </a:extLst>
            </p:cNvPr>
            <p:cNvSpPr/>
            <p:nvPr/>
          </p:nvSpPr>
          <p:spPr>
            <a:xfrm>
              <a:off x="7452320" y="1326590"/>
              <a:ext cx="49244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 dirty="0">
                  <a:ea typeface="굴림" panose="020B0600000101010101" pitchFamily="50" charset="-127"/>
                </a:rPr>
                <a:t>PO4</a:t>
              </a:r>
              <a:endParaRPr lang="ko-KR" altLang="en-US" sz="1200" b="1" dirty="0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BF2543-19DA-432B-9776-4DF54945C96E}"/>
              </a:ext>
            </a:extLst>
          </p:cNvPr>
          <p:cNvSpPr/>
          <p:nvPr/>
        </p:nvSpPr>
        <p:spPr>
          <a:xfrm>
            <a:off x="2258910" y="2606034"/>
            <a:ext cx="711606" cy="4234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Points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BBAEA3-3724-4337-A7A9-43B30A1AE638}"/>
              </a:ext>
            </a:extLst>
          </p:cNvPr>
          <p:cNvSpPr/>
          <p:nvPr/>
        </p:nvSpPr>
        <p:spPr>
          <a:xfrm>
            <a:off x="7321294" y="2606034"/>
            <a:ext cx="1654300" cy="4234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Density Heatmap</a:t>
            </a:r>
          </a:p>
        </p:txBody>
      </p:sp>
    </p:spTree>
    <p:extLst>
      <p:ext uri="{BB962C8B-B14F-4D97-AF65-F5344CB8AC3E}">
        <p14:creationId xmlns:p14="http://schemas.microsoft.com/office/powerpoint/2010/main" val="1469784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2237</Words>
  <Application>Microsoft Office PowerPoint</Application>
  <PresentationFormat>와이드스크린</PresentationFormat>
  <Paragraphs>375</Paragraphs>
  <Slides>31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4" baseType="lpstr">
      <vt:lpstr>Aptos</vt:lpstr>
      <vt:lpstr>Aptos Display</vt:lpstr>
      <vt:lpstr>G마켓 산스 TTF Medium</vt:lpstr>
      <vt:lpstr>굴림</vt:lpstr>
      <vt:lpstr>나눔바른고딕</vt:lpstr>
      <vt:lpstr>나눔스퀘어OTF ExtraBold</vt:lpstr>
      <vt:lpstr>맑은 고딕</vt:lpstr>
      <vt:lpstr>Arial</vt:lpstr>
      <vt:lpstr>Cambria Math</vt:lpstr>
      <vt:lpstr>Consolas</vt:lpstr>
      <vt:lpstr>Tahoma</vt:lpstr>
      <vt:lpstr>Wingdings</vt:lpstr>
      <vt:lpstr>Office Theme</vt:lpstr>
      <vt:lpstr>PowerPoint 프레젠테이션</vt:lpstr>
      <vt:lpstr>PowerPoint 프레젠테이션</vt:lpstr>
      <vt:lpstr>PowerPoint 프레젠테이션</vt:lpstr>
      <vt:lpstr>Nutrients in Ocean</vt:lpstr>
      <vt:lpstr>Nutrients in Ocean</vt:lpstr>
      <vt:lpstr>Nutrients in Ocean</vt:lpstr>
      <vt:lpstr>PowerPoint 프레젠테이션</vt:lpstr>
      <vt:lpstr>Benchmark Dataset(Gridded)</vt:lpstr>
      <vt:lpstr>Spatio-Temporal Distribution of Nutrient Data</vt:lpstr>
      <vt:lpstr>Spatio-Temporal Distribution of Nutrient Data</vt:lpstr>
      <vt:lpstr>Spatio-Temporal Distribution of Nutrient Data</vt:lpstr>
      <vt:lpstr>PowerPoint 프레젠테이션</vt:lpstr>
      <vt:lpstr>Select Tools</vt:lpstr>
      <vt:lpstr>Understanding Spatial Estimation</vt:lpstr>
      <vt:lpstr>Kriging Theory</vt:lpstr>
      <vt:lpstr>Kriging Theory</vt:lpstr>
      <vt:lpstr>Variogram</vt:lpstr>
      <vt:lpstr>Variogram</vt:lpstr>
      <vt:lpstr>Just Calculate</vt:lpstr>
      <vt:lpstr>Estimation Results</vt:lpstr>
      <vt:lpstr>Estimation Results</vt:lpstr>
      <vt:lpstr>Validation</vt:lpstr>
      <vt:lpstr>Complexity in Kriging</vt:lpstr>
      <vt:lpstr>Partially Accelerating R Code</vt:lpstr>
      <vt:lpstr>Partially Accelerating R Code</vt:lpstr>
      <vt:lpstr>Sources on Github </vt:lpstr>
      <vt:lpstr>PowerPoint 프레젠테이션</vt:lpstr>
      <vt:lpstr>Other Dataset: Carbon</vt:lpstr>
      <vt:lpstr>Other Methods: Theoretical Perspective</vt:lpstr>
      <vt:lpstr>Other Methods: Technical Perspective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Craig Ross</dc:creator>
  <cp:lastModifiedBy>이기섭</cp:lastModifiedBy>
  <cp:revision>116</cp:revision>
  <cp:lastPrinted>2024-06-26T00:17:24Z</cp:lastPrinted>
  <dcterms:created xsi:type="dcterms:W3CDTF">2024-05-30T16:57:19Z</dcterms:created>
  <dcterms:modified xsi:type="dcterms:W3CDTF">2024-07-01T08:12:37Z</dcterms:modified>
</cp:coreProperties>
</file>